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5" r:id="rId5"/>
    <p:sldId id="259" r:id="rId6"/>
    <p:sldId id="274" r:id="rId7"/>
    <p:sldId id="264" r:id="rId8"/>
    <p:sldId id="270" r:id="rId9"/>
    <p:sldId id="265" r:id="rId10"/>
    <p:sldId id="266" r:id="rId11"/>
    <p:sldId id="267" r:id="rId12"/>
    <p:sldId id="272" r:id="rId13"/>
    <p:sldId id="271" r:id="rId14"/>
    <p:sldId id="273" r:id="rId1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6FFFF"/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0AFA98-9928-4791-A0A1-FF4F1A6B65F7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110008-6FBB-46C6-8825-A593D81673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3907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26C744-8EBB-40C4-821B-410F14F9B32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4198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51BA24-2BB4-45A7-9B55-BDB51A7C4F6D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4403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7E3594-C52C-4752-8B47-B17B33930417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4608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C48536-4AA2-4172-A383-E78F28538981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5252C0-2626-4B39-B85A-5AD67A430BAA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9459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6C6F1-0B1A-4EE7-9D07-854EAE354865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355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43E44A-3DBD-40EB-8866-0ADFD0C4657A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9699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2AA43A-5013-4395-A694-DCACDB4DFCF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9939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BE0D32-6636-4D24-BED3-DDFAD4F7EDE0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379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6BE7DA-255D-4107-B931-348B2DBE78B3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ED2333-6EB0-4D84-9B23-BA2B1106897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789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FA162B-DF3F-4B26-AEE4-67A4F3E82D5F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9B9B5-1A40-49B9-B3DE-E11F7A74E602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9DD42-F308-47DB-BE5A-3EFEECD154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C8B78-E5BE-48C4-89A1-CBB77A06868E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E68B6-DFF3-41CC-8FCC-0773481079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7B8E8-1797-4780-B180-9EE7376D5400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E6778-EA22-4923-9FA9-6826C67382C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398B7-F939-4BF1-A205-B09D0154DB19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66D7-4A09-4015-BC71-A4EEF76D8A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1519B-D451-40AF-9F16-FDC38E1D770B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0858A-C686-4518-97DF-560CB3D266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6E67F-1BCB-4667-B334-39D857546F9D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381B6-4451-4FF6-91A2-8A63972454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32DDE-ED09-4693-B5AF-E6E32E750320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C55A1-308D-49AC-A887-0D16A7F6E5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E870-EC59-4E24-A1AB-E68C0A43EFCF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85FEA-2FE0-45B7-AED8-D72E39FA695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31766-DB8E-4AE8-8554-8D7D4EB7A8F2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C4AC-169B-4444-8D8D-0A48CB30CB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C472C-3B58-4196-8F78-13003B536483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E6C5-9691-4C5F-86E9-A19B7338B2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5EBDE-AD8F-4C5A-BF39-091372D0639F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565FD-F041-4C9C-BDDE-8ED6D63036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8C045D-4E3F-4B28-9806-2C2E05A2473A}" type="datetimeFigureOut">
              <a:rPr lang="it-IT"/>
              <a:pPr>
                <a:defRPr/>
              </a:pPr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2D3C18-30DC-4682-9028-C568B190FF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it-IT" sz="7200" u="sng" smtClean="0"/>
              <a:t/>
            </a:r>
            <a:br>
              <a:rPr lang="it-IT" sz="7200" u="sng" smtClean="0"/>
            </a:br>
            <a:r>
              <a:rPr lang="it-IT" sz="7200" u="sng" smtClean="0"/>
              <a:t>BENVENUTI</a:t>
            </a:r>
            <a:r>
              <a:rPr lang="it-IT" sz="7200" smtClean="0"/>
              <a:t> </a:t>
            </a:r>
            <a:br>
              <a:rPr lang="it-IT" sz="7200" smtClean="0"/>
            </a:br>
            <a:r>
              <a:rPr lang="it-IT" sz="7200" smtClean="0"/>
              <a:t>NELLA </a:t>
            </a:r>
            <a:br>
              <a:rPr lang="it-IT" sz="7200" smtClean="0"/>
            </a:br>
            <a:r>
              <a:rPr lang="it-IT" sz="7200" b="1" smtClean="0"/>
              <a:t>SCUOLA </a:t>
            </a:r>
            <a:br>
              <a:rPr lang="it-IT" sz="7200" b="1" smtClean="0"/>
            </a:br>
            <a:r>
              <a:rPr lang="it-IT" sz="7200" b="1" smtClean="0"/>
              <a:t>PRIMARIA </a:t>
            </a:r>
            <a:br>
              <a:rPr lang="it-IT" sz="7200" b="1" smtClean="0"/>
            </a:br>
            <a:r>
              <a:rPr lang="it-IT" sz="7200" b="1" smtClean="0"/>
              <a:t>“P. BORSELLINO”</a:t>
            </a:r>
            <a:br>
              <a:rPr lang="it-IT" sz="7200" b="1" smtClean="0"/>
            </a:br>
            <a:r>
              <a:rPr lang="it-IT" sz="7200" b="1" smtClean="0"/>
              <a:t>di ARGELATO</a:t>
            </a:r>
            <a:r>
              <a:rPr lang="it-IT" sz="7200" smtClean="0"/>
              <a:t/>
            </a:r>
            <a:br>
              <a:rPr lang="it-IT" sz="7200" smtClean="0"/>
            </a:br>
            <a:endParaRPr lang="it-IT" sz="7200" smtClean="0"/>
          </a:p>
        </p:txBody>
      </p:sp>
      <p:sp>
        <p:nvSpPr>
          <p:cNvPr id="14338" name="AutoShape 2" descr="data:image/jpeg;base64,/9j/4AAQSkZJRgABAQAAAQABAAD/2wCEAAkGBxQTEhQUEhQWFhUXFyAXGRgYGBwcHBwfGh0cHh4gGhgcISggHh4mIB0eITEhJSksLi4uHR8zODMtNygtLisBCgoKDg0OGxAQGy8kICQvLCwsLCwsLCwsLCwsLCwsLCwsLCwsLCwsLCwsLCwsLCwsLCwsLCwsLCwsLCwsLCwsLP/AABEIANIA8AMBEQACEQEDEQH/xAAbAAACAwEBAQAAAAAAAAAAAAAABAMFBgECB//EAEkQAAIBAgMFBAYGBgYLAQEAAAECAwARBBIhBQYTMUEiUWGRFDJScYGhI0KSscHRBxUWM2LwJFOywtLhNENjcoKDk6Kz4vFkVP/EABsBAAIDAQEBAAAAAAAAAAAAAAABAgMEBQYH/8QAOBEAAgIBAwIDBgQFBQADAQAAAAECAxEEEiExQQUTURQiMmFxkYGhsfAGI0JSwRUz0eHxQ3KiJP/aAAwDAQACEQMRAD8A+g18vO6FABQBX7TGqnwPy/8Ate9/g+xuq2vsmvz6nlf4gglZCXqmhKvaHnUFAwoAKACgAoAKACgAoAKAJ8LhHkuEUtYXNv55+FVWWQh8TLKqJ2fCskNWcYyiprH1OUxhQAUAFABQAUAFABQAUAFABQAUAFABQBe18OPpZwm1NLIHaXTn0FyVm0JLtbur6R/CmklTpXZJYc3+SPHeOahWXqMf6V+b6itepOKgoGFABQAUCYUAgoGFABSYmT4bD5rkkIii7ueSj8+4dao1GohTHLNWl0k9TPbFFbtLbgchISY4kN11sWb2mI+t91eP1uqtunnse/0Hh9Wnr2/cssFjkxfZJC4kcuizfgH+/wC7r+HeIviFpwvFvB1zbUQspBIIsRoQeld9NP4eh5Rpp4aw0cqQgoGFAHuJMzKo5sQo95NqhOaim2OEHOSjHqacbqpl/eNm79LeX+dc726bZ2V4XDb15M1iYSjsh5qbGujCe+Kkciyt1zcX2IqmQCl14F05NRsHYiFFkkGYsLgHkAeWnU++uZqNVLdti8YO1o9FDZums5G9o7AiZTkUI3QroPiOVV1aqcXy8l1+hqnFuKwzGV189zz/AMmANGQCmMtIcap59k+PLzr5jr/4b1Wnk3XHfH1XVfVHs9L4zTbFeZ7r/ImMy+0POuNDQ6mUtsa5N/R/8YOg9VTFZc190KT40DRNfuHu/m1em8L/AIZuskrdXwl/T3OLrvGq4pwo5b79kIXr30Yxiko9F0PLybby3yelUk2AJJ6AXPlTbSXIoxb4ij1NAy+srLflmBH31GNkZdGSlXKPxLBHVhAKTeBpN8JGq2Pu+ACZ1BJ5C9wB4+Ncy/VNvFb4O1pdAorNqyyq3g2cInBUWRuWvUcxWnS3b44fUxa7TqqeUuGVVazEFAmMYXDZrsxyRrq7nkPd3k9BWfU6mFEcs16TR2ame2KKnbWP41kQFIlN1XqT7T97H5dPHx2p8QndNy7H0DQaCGmhiPXuVfo479azK+S5wbtvGA9HHQ8vv/A0K+S5wDjnqanA49cQAkpAmGiSHlJ3K59rub+T2vDvFJRey3ueZ8W8GU15lRHLGVJVgQQbEGvTRlGS908dKLjJxa5PFSIk+DgV2s0ixjvbl/PxqqycorKjktqrU3iT2/U2Ox4IoksroxOpa4ufn0rlXTssllp/Q72mrqqhhNP5j/HW3rL5iqdr9DT5kfVfcyG800bSjh2Jt2iORPTXqRXU0cZqPJwvEJ1yn7n4lPWwwIa2ZheLKiE2BOvuAJ08qpvm4QckX6epW2KDN9h4gqhVFgosPcK4reXk9NCO1bV2PbEDnSJFDtXYUbRsyIFYC4CjnboQOd61U6mal7z4MGp0dcotxXJlZEKmzAg+IIPzrqqUX8LOC4SjxJM80xHKa4FgKMhhBSALd1HUeTV7o4WyM7LZmOhPPLbp4E+dcvWWbpJLsdvw6nZFya5LnH4YSRspF7jT39PnWWEnGSZuurVkHFmFxuz5IrcRbX5Eag/GuzXdCz4Webu09lPxHnB414iTG2UnnoD94p2VRs+IVV06n7rwPjeOfvX7NU+xVmn/AFHUfL7CWOx7ykGQ3tyFrAXq2qmFa90z3aiy1++xWrioG5UAupY7d2S8xVVzJCtmRVGlyLlib3LanXp538rq1OyWJM9x4fZCmtOCXJV/sq3fJ5D86y+QsY7G727tgBuq3fJ5CjyIh7d8gG6rd8nkKPIQ/bvkH7KNa15LHpYUezrORe2v0LqfCOMLeW7OjBVdh2ip0sT1sTzOtdrw2c09rfB5vxiuElvSwyortHnApAFqYYRzKO6gZ6pCweuC2XNlbL7Vjbz5VHfHOM8k1XZjODsEpRgymxBuKJxUouLFXNwkpLsaaHepLdpGB8LEfMiubLRTzwzs1+Jwa95M9ftNFzKufgNPnQtFN+hJ+J1+jBt6o+iOfs/nT9hn8iL8UrXZlbtPeAyoUCKAe/U/DuPjV1Wk2PLZk1Gv82O1Lgpa2GAKkAUAFABS7i7Gz2ZtWJ40DOqOAAQTbUd1+Yrj3UTjJ4R6PT6quUFl4HV2lFyMkf2hr86q8ufoXu6v+5Cu0cThpFyySIRe+j63+BvVlUbYPMUUXz09kds3wZPaCxBvoWZl/iFvLlfyrqUubj76OFeqlL+W+BWrSkKYBQMKBGs2T/o8X/F/aNcDXr+a/wB9j1Hhb/8A51++5NNKqKWc2UeZ8B41mpqla8I1X6iNMN8hFNplhdVCjpfU28elcLxnxH2e7yKHyvifXn0/Au0O6+vzJcJ9F/kmwe0Fd+GRlfp3Np07j4V29LXK7Rwv9UZHrIx1EqX2fA3aomzJTbzf6n3N94rseG/DI8/4z8UfxKOuoccKACgAoEXGx9iGWzMbJb6rC/42rFdqtvEVydDTaPzMOT4NcsShcoGgFreHKuZlt5O2oxUdvY+e4qMK7KjZgpsGrt1ybgm+p5myMYzaXKIwKswVsKYgpYAKYBSGFMAoAKACkIKYYQEUshhHL9/n+f50ZY+DtAgoAKYBSA7TQGp2Kb4aP3v/AGjXC8QX839+h6Xwp/yF+P6iG8jsWRADYLm5aXYn8B86spUoaacq/jw8fUo1slLVQjP4MrInBMcpJbUfVNh07udfN9RW1a4OPPdnr0opLb07Y9BaQktmUEciDblyr6V4NBR8Prg/T/J4PxKMlrLHFZ54/I1/EzBWtbMoa3vFc+6O2zB6Gie6tNlNvMdIf+L71rp+G/CzjeMfHEo66hxkFABQAUDOFR3UuAXHQOfupYXoSTaO2pogFMAoGFABQAUAFABQAUAFABQAUhBQBzl7v55Uh5JsPAz+orN/ugmouyEerJxqnP4UxiXZxQXmeKEf7RwD8ALms09fTA21eFaizsLPjcGhsZZJT/s0yj7T/hXPt8YSXuLJ1qf4bnL/AHHggfeOMaRYeMfxSEyH4A2ANc63xTUS+FfmdWnwHTQ+LkWk3lnb/WkAcgoCj4ACufZbfLqzqQ0lEFhRPK7yz2/fv7tKPNvTwmP2WjvE6u08RLqGZyOuUG3xI0qG22x+9y/UTror+X4sZl2rjEFzJJbwsbe+3Srd2p+ZXGrSy4WBRt4Zyf3znxvVe+98tl601K6Ikh3mmGhkDjudQy/MX+dWV36iHKZVZotPYsOJPHvDC2kkCjxiYp5KbrXRr8U1EPijk5V38P6afwcE8eLwj+rM0Z7pU/vJpXRr8Yi/iRyrv4btj/tvIzHs5nF4mjlHfG6t8udboa6qfc5dvhmor6oWniZPXUr/ALwI++tMbIy6MxSrnHqiO3f5fn+VPJHODtNC6hQAUxhQAUAFABQAUAFABQAUhN4RNh8I7+ojN7gbefKoSthHqy2FNk/hiyeTZ+T99JFF4M4LfZW5rJb4jTWuWb6vB9Tb0RA2Lwq/WllP8KhF821rm2+OpcQR1qf4al1myB94ANYoIl65nvI3meVc23xe+XHQ61PgWmr5fIhitrYiS+ed7HopyDySw86yPWWy6nRjo6YfDErRhhr3n4H41W7ZM0JegejjlfX+elLzpZzgNh30cd+tCtec4DAHDjpTV0l1DBPgsAJHAv2eZ9wqymcpva0VXz8uOTYbF2ZxmKgmOKMhTlAuxIDWBIIAGZfEknlbXq1V5XJxbrHnPchiwh9EgxSl8rxJI6ONVDqCWB5i17kEnQG3jKVaxkhCzc8Mo9s7OX1wLXNmt399vvrnajMPeXQ6mkt3e4yp9HHK+v8APSsvnPrg3bTvo476Xmv0HgDhx0p+dLuhY9DnAW4b4j/7QrZdAaz1LPCbXxEfKdyO5jnHuAe9WrWWrhMzT0dM+sR2PbwP72CJr9UvGfkSD5Vrr8Y1Ee2Tn3eA6azpx+/kTpjMK/1pYj/Eocf9utdGrx2L+NHKu/hqS5gyePA5/wB1LFKe5XAb7LWNdKrxKifc5N3g+pr7EWIwcieujL4kG3nyrXG2EujOfOi2HxRZAKsKs+oUAFAwoAKACgAoAuMA44DFVAkRhd8qk2YkC2YHlXJ8QlOHKfB3PCY1TT3RWUV2Mikl/eYic+AcKPsqoHyrjSzLq2ejhZGHwxX2EF2BGOTOPcV/w1V5ES72ufXC/MP1DH7T+a/4aflJh7XP0D9Qx+0/mPyo8mI/bJ+iO/qGP2n81/w0eTEXtk/RHP1Cntv5r+VHlRB6ub7I4NhJf1nv7x8tKPJj0Baufojv6hT2381/KjyYj9sn6IBsGP2381/Kl5MRe2T9ENYDZyxElSxuLa2+VgKnGCi8oqtvlYsMaws6RmVJeIscpU8WHMHW1gUZ0HEVdCwYH6zgldL6ap4WGZrYbuUNbT2nDNAmHw8YyZVGsdkjW1iqH1c2W6AJe173tzlOaS4IwqaeZCWLgEilSSL9Rz0N6yyW5YZohNwaaK79Qp7b+Y/Kq/Jjg0+2T9EA2Cntv5j8qPJiHtk/RHP1EnIO/wAvnpT8qIe2T9Ed/UKW9d/l+VHlRF7ZP0QHYCe2/wAvypeTEftk/RAdgp7b/L8qPJiHtk/RB+oU9t/l+VHkxD2uXoc/Z9Pbf/t/KjyYh7ZL0Q7hMK8X7vETr4ZgV+yQV+VWJOPRsqnZGfWCLSJ8ySmUK5VCQ2RVa9wBqtha57q6GkttlNRzwcfxCmhVSmorOCorvnlV0OUxhQAUAFABQBZbBmtIIyAVkIDA+FyLfGsesqU4ZfY3eH3yrtSXcvPQY/YFefweqyK7RfDwRmSYpGg5s33DqT4DWjA1l8Izsm9kGZFTBYtxIbRtwsoewucgdgTpry5U9rLVW8PMlwW+zNo4aZzFkaOYDMYZkaOS3eFOjDxUmhxwVtPGexaehR+yPnSI5PEuGiVSzBVUC5YmwAHMkk2AowGTK43e/CKpePD4iaJTYyxxkRg3y6O5UHXTSjaXxqk3htJ/v0LHC7Zw5dY5oZcNI5si4hCgY9yvcoT4XvT2le19U8/QvPQY/YHmfzqJDLODAR+yPM/nTwDbM9jd4sIrMkUUuJdPXGHRnC29p7hQRbv6UKJZGD6t4+pFhN5sMyLLLhsRDC1ss0kZMZvyJkRmAHibCns7jdbUtqeWaVMJEQCoBBFwQSQQdQQb6iosqyzvoEfs/M/nTwGWU21dr4SB+FleWa1+DCrSSfEA9nmOZHOntJxjJ89ivwO8sLhj6DjFRGKu/CLBCvrBgjFgR100o2snKvb/AFLk0OAXDzIskJV0bkysSPv5ju6UsFTynhjHoEfs/M/nQLJWbZxuEwoXjGzNoiLnZ3P8KLqe6/KjGSUVKXQqIt442kMY2fjsygMRw9QpuAxTPmsbG3upqLZN14ju3Iu9kz4XEqTDrlOVlOdXQ9zo1mU+8UsFbTXUe/V8fs/NvzoEyv206xjhogGdQWa5J9Ym1j7q63h+nj/uehwvFdVL/Z7FJXWOIFABQAUAFABQAxs57Sxnudf7Qqq1ZhL6FuneLYv5o18g1PvNeZfU9iuiMOmAi2jisW2JmKR4Z/R4FDhcsi2Ly2PrENYC4IsLEG1Tis9S+U5VRW1dev09BXaW8LpjMCmNK3w8kjGaOxSZTEVVlUXIkJ0KC+pFuYFT3chGr3JOHdfYu8VsJseGnmm4c6r/AEVI5AfRzzBdlNnkJAzc1A0F/WLaUuSmM3X7qXHcsN19qnFYWGcjKzr2l5WYaNoeQuDbwtVBOyOyWCk2yY8djIcK8gGFWH0mSzZRKS2WNc1wbD1u/wBxAInFLPJKMnCG+PXsVW+U8mGwbYIss2HLRjDzBlzIEkRuHNbuVTlfrbXXWpSeFglSt8964fOUajGQJtRrSuowSm6xhwHnPR3IN1jHNV5toTppU8KRnjuq+Fci+7G0ygkw07l5MPOMOHOpdW1iZiPrFdCT1HeaoccMss4Sl6nN+MS2SDDRvwzipRE0l7FI7XkIJ620+JoSySriuZNZwsi+NQbMjf0VllwbKc8QcNJExW3ERibuvLMp5cxppVvwrgSbvl7/ABL19SDdqc4nAYbBxyrFGIVTES5lzm41iiB+sQbM59W9hdr5RPKwKxbbHLq88f8AI/siNcHjXwKEmB4vSIAWLZNSJEBOpW/bHvaoWLA23OG9+vI5vltc4TBTzr6yrZOvaYhVNutib/Cq8jqhumolXhNiHZ8az4OZJp8v9JjeUH0g3LMVYklHBJt3/WudavSwsojKx2PbJcdvkKbo7fLx4lcMVSWfFyyhpSAIUcghnW+rdyDmQb2AJojLI7qtrW7pj7jR2fHszEYXgyM0WKbgTZmzZpiCUl7gzG6m2lrd1RnFJcDjKVqeVyun0NZNKFVmbkoLH3AXPyqoqXJht3dlGeEbR9JSPaEjGRC7AxouoELIfqFdCR2he4PffFY5LrJuL8rHu/vk9bJ3sJx2JkaLLOYI4RCXUAyKzk/ScuHYhs/d0JsClL3sinTtrST4zkn23so4SJtpcbjYtHDzlDZHiJVWiVL2CqtipPauoJJokljIoTc8VY93t9TYo4IBBuCLg94OoNUMgZ/eJvpyPZVR8r/jXotEsVI8r4lLOoZWVrMIUAFABSEFMYUCOh7G/dr5VGSymiUJYkmbjEesa8vNe8z2lb91M+Rbzy4fDrjWbCxT4l8c6xmRbhVaNJSzai4BfQdS1TWMcmr+ZJxjBvoVG5GMiOIjjxuGwzRSkqGCBHB1ykZLAi/Z1HXwN5RUX2C3zoLKk/uXe9WyMOszrDh4VhVQwBQ3JIuTz8LXJA6Vuo00JQycLU+IXxsab/5L/dHZcXBdY3AtiJlUc9FlZRb4DxrnPC6HWnltN+i/Qhk2NAccVxUayD0dGAdQQAs7ZiDb2Gtfn431qUcMbslCvEX37FrPufg3ytHhoUUre4U3+PL3WHWsWoqvnL3HtXyXJdTqHFe8239RT9mcAudXwccrDkVB5kaAm+uth51ZpK7ksWvPzIXalt+62ju5+BhjxmNEMXCRVhAQg6G0lyMxPO55dLam9X2ccIhvc4xcvmL/AKVcMHjwlwCDOU15dtGOp7rqNagiMpTjXNxeHj/Jh9ubvxooENsysBI+QFUNh2QRdc1wfrfMGp4SRz4eI3QeZybwPjYeIyqkezoJxHkYyyLw3mU2uqrn0A1HEA16Dva2NHTV9j/qf3LnYqQx4zDNHgfRWyS51V89yFCnwsL6EXBv4U5JdgVkpRkpPuX+/M4k2fiDlPYyOQw5hZEY/IGq0Sok1YscEk+7uzRKyrg4GAIUjLazX536/wCQrR5L64MUtdKL27mfPN6d4dnsE/VuDgf2mmjcW56KmYe+9+o07q3tzg31efNZ3P7nnYu0MHIMKnoscONOKh7UQbKUEq3vdiFJty16cuQTxjoTXmpvc+MM+zYiLOjJ7SlfMEVUZUfMd3t3EfD4cph4ZXmgDlpUWyGw5FbMx587jSrMcGx6jdZ7za+he4DduMKBPs3CgAgMwdhmuCbqACLi3fbx7pQxLsV22qLeyyWOxLvJuxs1MLiZIsKqyJBI6N2hZlRiD63eKm4JLJRTqLHZFOXc0uyI7YeBe6JB5ItZuvATZR7aa88v+9by0/CvS6ZYqR4/WSzfISq8zhQAUAXmB3caRFfiABgGtlJ5/GsNms2vbg6NXhrsipuXX5Dq7sRi2aVrnuyj7waoeulnGEaV4VDHLbM1OtmYDkGI8jXTg8xTZxrIqMml0RGRT7kUbXNcK3einzFeZuWJtHstO91SZkcdgIpG2jDMhcNJFMtiQVPBUFgRyPYI8b21uay33uuOI8yfQ2wbTjPss/j8ir2Nu/FHIDGrZrBBI5F0DXuQoABPja/wqGmtvlBZUX80wttVjzzj0HMdg8PiHQzGRSkCLIseUrcC1rkHNYki40611Vr1XHacqfh2+zdBvPrkstz4UlwlyB2ppyDaxH08trd1u6smcs6Nqw8fT9CDFEtiIc2p4EqEnrkki5/a+VWQ6lcl7jZT7XxrYdI4Y5Jb3ZmUGyAFiAADfTnobi1qsd21+8k/r/1gen8M89Z3uK+T5/PJbbhZcSZC7OXie+V2zKc2bW2nja97dKFY3nsiu/SeVJZbfzfUs8Lf07aXatrCL87fQg9dOtVT6ln/AMaKPflS0CBJRI3HjAUgWuxKf3rVFEZR3RlH5Mq/2TxYZY1VAsmpUsCDqct7c7A6d1S2swU0Sr4kk0+qLgzYnDSRYeWQG4BAVGspUE2LKwvy91r6Vi1F7ryklwjuU1QmsxX6f8HIscxx8RERzLHNnXU5WzRjmOY1uD1FjW2Tyih1uEH6N8fmWe8OI42BxiEEMIJNOfJWI0PW4qC4IVv3ov5lNtQ4hmlWFXbixhsyrqDZhmLdP/ldWja4+9LBxdTvjbxDd+/30I59zMOwJWOOPtAXjQXOnVTdANL2AtcmwFef1l1lW3pyzv6eyUvkQtsnDRxQOkCiWPEw2lC6nNIbqW6kMvLSwsLCtkFJJpkfMcpNt+ptcEkhCuZedjbKOVJ8FWDH7PxfCSKNSBGgeFresMrFRzBFrD+bU7XmGI/F9Mr6ELVLzM9Yv58/UuNkbSdlKysoCk5AAB2dQLi3NbW06WNXVNbFnh9yqSmpPPPoyu2tjgMJj1kb/UzBLg9Y3AHLv7++pTlFLBZRCTmng2ezl7MQ/hUfIVlXUsl0Zk8W95HPe7HzJNenrWIRXyPGWy3WSfzZFVhAKACgDTQIrxYNZBdSWBBOmiOdfLrXC1Mc2vB6fQzxp0/kJSrEjZoMBEjq4JkHCW2VtbulyLgEfHWqHFJ47mzzZyWZPjBVTNdmPexOhvzJ5Hr769DXxFHjrXmba9SOpEEbDBNeGE/7MD7Oled1axa/qet0DzRH6FXjNgJI7O+VmIsSyAmwJIF78hesrSb5Nym0sZKjaG6ILdiOMiw+qo5eFOCUVhEXNtkk+6KGziGC9u0hRbHW/da99b0Y4H5jRYbKw0kS8OKMRpY2GgRSTckKBbmSdO+mlgi5bmRbX2GXVFADW1uQNL2va56kXPuFNMWewvht0Iyg4kcRYE+tGp+dRlllsLJRWIkMu6IV2KRQMrG5BQc6aIuyT5Hdm7DaNXVUiiDWJEemYj2gND0FAs7uGY/e0yiR4WchewwQyEroAQQt8o1199dzS1wsqTweZ1t8673iTJsFh4XETO0VwGDZpsp0e17X9k6C2vfroSqxLiP5Eq9Vury58/X5k67PwRkjJMOTUNeUDQtbUZtND5E91xW6ZNcw/L/os8+P9/8A+jOITGxKZFb1cyvlPj2lIuNOmnKt/lr+38jlu6T4c39z6Pu/gXbDqztrIgv9a4Iub66g3rz2pa3ySPV6J/yYt/Ihw27GVyMqFSbg2Gnwqrn1NKbyRfsoFJtFC6k3F1At/P4VFqLDfJHcNuiFU9mIPfMGCi6kWtY27xTDJcYVZ1jCFVuFy5s3wv30yOStbdVDO7lIyrA3JRdSdTcX6m/nSZLcxeHc2MEqYoWTmpKKbfCjt1GpyRM25sH9Thz/AMsf4ajgn5jNFs5WQds3tc8+gHj7qnWsyRnueItmOXkK9T0PFHaYwoAKAPCspvYgkaG1jb31BTTeM8/gJppcrB62PjbRMDckSSBTfkM7cja45nkRWCGm3y3/ADOxbrXXHy9vbr9Udroprscg7QxGq2Q18PH4Fh5Ma4OvWLT0/hks0L8f1EttbeXDvHGYp5WkDMBDHnICFQbi4P1hWNLJ1IRb/wDRRt7VBAOFxwJBIHoxvYWBNr8hceYp7WS8vPdfciG/EGYrwMZmAuV9Ge4B5EjnbQ6+BpbR+TJLOV9xzZO9EOIl4KLMsmQvaSJk7IIF9fE/fRgjKuSWX+uT3vRthsLEjpGJGaVYgpbLq9wNbHrQghFSfLwIbQ2/jIEzzbOIXMq3GIjOrsEUerfVmA+NPYwioS43HqTeDFrlz7MmXM2UfTQm5N9OfgaNjBRr/uX5k0W8UnFjjlwOJh4jhA7ZCgJvzZWPcaNrQbY4ypIq/wBJGIaKFpI7B+wM2VWOr2PrAjlQpSXuphVTXOfvRTKCTZGI/VhxzY0gmLiLGsSLz0sWGp94Aq3MtucsnspVvlqtdcHd28IMVi8Uk+LlgSIjLlkVbkkgjtgiwt0ohKT7sLIV1wi4wi+vYn3fB/Wk8AlaaGO2UuQ17mPW4FjzYaVCc5J4ywnVW6lNxSz8jZ7Y24mGaNODNIXDFVhjz2CZb3FxYdoVDDZVCvK44SFW3sUEBsJjgTcgejG5AtfS/S48xT2skoZ7r7kX7bw5spgxga2bL6M97XtfLztfS9LaPypdcr7jeyt6IZ5uCqzJJkL2liZOyCAT2vE0YFKuSWf85JN6NsNhYRIkYkYyLGFLZdXNh2rHrR1FBOTw3gr8ft/GQJnm2eQoKrdcTGdXYKumW+pIHxqTg0OMYSfxHuTb+MW2fZkwuQotNCdTyHOlsYbYf3L8z2N5ZFkjSbA4mLiOsYduGUBY2F2VqNrQbI44kmXmMfLFK17Wjb7rfjVumWbEYtY8Uy+hj69KeQO0sjwBoygCmBj8DxYmzLG3K1irWI+FeZp1PlS3RaeTozq3LBd7D40mZchjXtsZSCMpLHkD6xDGwW45G5FjWizxLya25dPkaF4fO+5KPHrkuRsqJURYgI2UqS7DWXssLSEerctm0BAI17642l8YUblui0uOvf6nV1HgydOK2soy2MOLJdWjlAvYgRnSx5AgajpzN661mqtmnl/gcJaZr+lm53CDDB5XVlKykAMCNCqnS/S9UyeYnY0K2xxg5trG8DHYKUq7grPGRGhdrFY20VdTqg+F6jXwzoqO6DWfQnxW9sKzJM8WKRFjdCzYWYC7NGR9X+E1a5pFXkva+V90VUW++D9PbEZpBG2GWK/BluWWRmtbLfk3Ojcsi91w27l19UGC2vDi9rcWAsyjBlSWR01EoPJwDyIqubyy6GFTjK69nkZ3/UmCHKLkYuEgXtezcr9L99VOagnKXRFmnWZ4+v6Hrebas80SxnByKeNFJ+9iIIimjcgdq9yBYaczUHr6v2iNWnec5R62nvLK7Q/0DEgxyhyM0BJsriwtLz1+VT9vp6Z/IUdK8PlC+1NvnEYnAR+jzQkTs54oUXywy2Aysb87/Cpe0Qs4ixwocItt9v8AIj+lX/RW/wCX/wCSoot03x/cqNowlN3xJ6NAAYkHGDDiHM6i5Xh8zf2vjV7+AUedVjPcb/R9h3bGbRKRxSWcD6UkAWeX1bK3x5chSgsi1TShFP5nvduM/rbHFlVSGQEJ6o0Oi3A9nuFQn1HN/wAmHJodv47gYvAy5XYXmQiNC7ENGDoq6nVQfhThwyjbui0vkTybzo2IikEGLyokit/RZubGOwsFJ+qas3pvgh5DS5a+4rLvJCmNOKdMQkIwvDZ2w0wAYSBhe6dxOtSTTY1VLZtyuvqiJ8cs22I3RZABgnX6SJ4zcSqdBIoJGo1FVWdSyMXGl5/uX6Hf0iNbCodNMTCddBpIOZqEeoQai5N9k/0Z3bO2JMbhiscFxxomLCeLL9HIkpW5YG5Ve7nztrV1ktuN3GSmnZ8aeU8/8DGN3mklMQTBTMRIsllkw5zAAnsgS3Pfy5CpOWHjuKEINZU1+ZBtnbTzzYBDh54R6VmJk4ZU5IpTYFHbW4v8KhOXGCyuCSk854/yPb3sRgp7AkkKtgL+s6g6e6q1hJmXW8VM+f7MxkyBYxCz62AysDqeXLvNaqNd5cdi5/E8/LT75cHvaGPhYLx8RAkcbgTKjvJ3HKDGhUvYN2Q2nw0tvvlal2x1NVPhs4tZObF29h5VEeEWdpSpZYnaNLKpbM4mfs8MZSMoUtoe4kFeplCtpGizwytzy3hHdqRYgrFK0U0TEspjzZwpUghldAFYMGBuOoIubaZ7dTNtTcijUaWFb9zlGpXhQ5eI3bYMRZWYALlzE5QbAZh2j5isMIQr5lL5I6dGmbTcecDmBx0MEYIJkSQu6cMcQk3LkqUGWwznUnl7q1OOeppqqk3x29TmG3ijLxo6OqPYR5gAL2BCs4c88yjUddahs5NU9NJJuPVen/g3OSW7VgzXIU6E2tewOthca1bGub6I5krIRkot4yP7O9Rx3MPxH4VD+llsOpmN/NqNhWweJROIY5ZBkuRcNE99QCRYAnl0pQeDZVWrMxbxx/kp59h4vaCpiHxrRicB44BfKEK5gqqHVWIva7DW2p6klJMe6EIuG3PYz+xwM8wlKgRvw79q7gsY3KW8NToeyT1FLdE5Wp0HlYnDnP5F1+jhf6Y5/wDzn/yR0sp9Cegi41PKxz/g1G/aFoI1UkMcRFlIy3BzaWzXXn3i1Qmk4PPp3OjQ8TT+v6FJBsHaVxIZ4VYizRldFsfq6aC3aLA/aFqzPQ0KG3HzyXe0p9mNR7NxzK2SeNxmJVmTK3SwNhl66ELyvyOlZ9Np6Lob1646v99C/wA6ut4mhbZ6Trj8JHOCSnGKycwwERXn3gm3867KtPGucprukQ1E65V5r4+RL+lX/RT70/t1cUaX4z5pJjG9DkWWSd0P0UUfGcRqUAYkxm62AK2HeSelTy8GxxXmLCSfqP7YexxDRGSN0xUiyMsjAOGdylgLarlYEa9D32ERjhyw+TTfonBZpnYkkuASTcmysdSdTzqL6lOq4wjX7zITNgCps3pDKD3ZoJvyqNkZyi1B4bM9bit27n/1EmMwcaqRIZBmWzZFc6NobMguDz61hr0FdLVmXn5Fkr5WJpYPlu++7iriGjwqZsPGEAjjV7IxS/bGpaQjtFzqQbHlXUnZjnI6KYOHvPDfz9DQ/o22VJDNAZVAzwTFCbZ8gbDhVcgXspzZQToDay8qUnlFU3Da/L9V/k1e/WF4uGWO9s+JgS/dmmRfxpJZ4K8JqSfdNfdBgt1Joo8gaNtLHtEX7TsDbLzGdh46d1GrqlqNrXGMfksGajFVLqfz5+pmJ909oS4gAzjDQxMLNGzcRtMua4Fj6ospPLmOVWSkt27BZTBKCiucLH2HNnbFmw82zknkErGWeTOECH905IYBiC13Oo09/M5VTi2Vq7o0VyjGpwX7yareNrQW75APIE0rnisw6uXCMzDJlYG17dO8dR8RpWSEtskzDB4eRrYceFggEJiXgYcAozKpYMbKcx6vIe7nmy2toNsL9+c9Eb9POVs9qQwNqQdh2wzmRQwjKwCThlbg5VBuvMg2sTYjkKdd8bJNRfZP7nQnpJuPVL6kOIxZ4CxOgQhrqoN2RbHSQ8jKb3bLoOVVXyio7EcrVeVH+XDn5iLhGWzxhuwyXzyr2WNyLI6j42voNdKz7lwpJcdCNOrnVxAbaIKjIMJI30XDUrkCi8QFuI7Z1Ch8t7i1jYnUV2dPFTjunJL5FturtqS2rLaz+PbIsmCRJGBZps2F1ErCRezKinmPVGXTXpoeVK1RVErYdngX+pX7lDhPGcpY5PUWzxO0IVQBACyxqq8PQltSbFRci9yw0NgL1Xpdc4wlWo8tdTFfGeptU5t5XP1NJsDDSIJOIcwYAq2cMGsTcg38edUVQms7zXRlS959RPeeQq+DkCs/CxAkZVsWy8OVSQCR1Ydasi8M6EeU18jJbZxeKmlmcQ4nK9wiiQqqWNlJVXyt2Rcg6Xbw1bksnRplVXGK4z3ys5NDsbFYaA5xhsY0hTKS/wBJYaEhc0hAF+4CpJwRivstt4bXXtwNw7QWbGLIkTxKIGjvIoW7NJGQBYm+gNKbT6FUYuMcZO70xM8aogGYSRy3YkA5HvYkAkHTuqiyG+Dg+5OqSjJGVkj2hnzZ4yAbheM9rezbh+r4fHnrVfkryvKfKxh+p0FdR/bz6jWMxON7PDiVVBuRxEbMdLXDAcrC1tedWeG00aaDjYnLP6f8nJ1vnXSUqrFHHqmO7MnnlxsEk8ZQJFIlyyEF5DGBlCEnodSKjCM1KTk8pvj5I0vCqS78ZZB+lb/RT70/t1YS0vxnydcU6pKiMyrIuVwDYMBcgN36/ee+pG+UU+WPbwYp3nlVnZlSaUIGYkKDIxOUHQX8PCmhVxSSZvP0SRWjc98jHyRB95NQfUyat+8aLfYHJh2TNmTEK9kID2yupy5tL2a3herINKSbMi5yvVGW2crhkLYfExsFZXlRgXu3MgFuo0seV78xr0rNbU1hfLjBxqPDLU0213zyP72SiUpJhoMUrggMGsFIUEXIzm7HsqSeYUCudZJSNtuinPG1/mc3NwxWZGkiaJhHIrSMLZy8kTJqCbtYML9QBe9Qb4LdPRKmppvv2NLvKWKKqgZ1lilXNcKeFKr2JAJBIS3I0J45NCxz++xX7U25jX4ZjigUoS2szsCbWBtwxy186vjdH+pFM9O3zGX5ZKbaOL2nLbPk06KyAcwQbMBqCLg8xUbbK5fAvuaNClU35+JLthMe2JiMS82EGJQgQCUcQurFuIFVL2JYt6wJPPQk3vVe7KwWWqvMpQ6PsXm9L/RxjvZm8gB+NZ9R8KRytX2RQQoDfNewUtZQSzW1sqjmx6D5HlWeuClLDM9UFOSi+4bt46LGrxUBCwhiIbE2lbNlkZzo5yZbAXyknwJ0ahbKJ7PR/c7ldaoarS6vl/IX2hs7ExHNgo3Yu5d1Cqe2R2Wu4sI7jKw0upIBFzWDw+cpS9+LXGFx+pqvlVNYk0NYmEoQGXISASl82Unmub61jcZhz51fbHbPB5m2KjNpdCGqyo65vzN+mvT3U28vkeSaR1JlexDyBFtpZQmXRCLWXs3ykE31zW0rXLVOVXlom9j5UcS9STZ6CTPh2vlnXhkra4udDroQOo6ioaae2WMdRQxLMX3MTjwkU5EMhbhNZHIAIIOpUX0Ga5H+dbWkuDM4uEvd7GlbflXIMuHBOgJWUjTrYW8hf41FpG6PiEl1iZ/a+0+JM0iMyrfsC5BUdOuh7/GjBkstnKe9ZLTF73E8Phqi2UZ8wuXb63Xsr3WsaNpfPXWJYXAnsbbzwyl3vKCDdWOl+YIHIWPdbTSjgpr1U4yy2yXYu8E64hHed2Bb6QM5ylfrWUnKDbla2tgO6gVd9is3ZNCN/wCMr2oGzX5ZgRbvzEc/C3xpYNnt8fQpts72PJIDAojQdCiEse9tD5A08FNmtslL3Xg0ewMRMWmbFwCJI7EEIy2N+Q1OYctdfnUZJRNukttsbUkK74GPFpww5C6EsFPNTe1jaqHdjodaiLi8syA3Pj/r2+x/nS9ofoanMkxe6kbyO/GYZ3Z7ZOWYk9/jR7S/QSnhYNTucseEXhl7jtHMVPNiOgv3URuy+TNfDd7yH97MBBiIFxDyMqxgkFRfNcgWytbUsAAfGtEWmcnW1KUcy7GD2NtIwSZ8oe4sykkXvre46+Jv1qWDlUXuqW40Lb4RlHAw+RihCMGzWexsSCBpe35UYNb8Qco4wUew9qmGdZHLMl+2OZYWPtHU3sbnWjBlp1EoT3ZHcfvhiZA65giudMgsyi/IONfefK1BZPWTnldMkce88wwxgLsWLXEpYlgvVbnXn9a+guKMIjHUz8vY3z6k+wd4jAkglXjarkViMwJzX7RBOWw87d9Joso1kq01LL/Etjvnh7j+jvyB0YDXna1+QPX5UbTQ/EF/aVuD3ox0kjBAJbgsIuGGVbdVAGa495v41LquhkV9k5cc/It8QWKQvIgimZSZEUZbWYhGy/VJGtqx6iKTTRNt7U317ka4lgbqcmpPZ7IuxuxIW1yx1J6n4VV5sm0SlZKTWWXOM2mUOiqCjkBTZiy3vfs3Ci5IAJvax0JtW+/UuOFEtntjhp5KSVh2QoIVUVBmIJsigXJAAuefIc6wW2eZPcVWT3y3HiqysKALOLDBYVkCLK7H1XbKoXMQT3MdDz8qjOxxkoQWZNNrjP5fq+x0NNp6XHfc8L/J4fH4xXPDghyBjYqUU5b6GwPO3urJvvay5zi++I/9GtKlPhL7kybUxPazRuvbCrkdTdSTdz3AaEjxqt6m9NJXPv8AEsdO3TuX1VVS6qIjt3epsIcssz5idAupPj3W+Na6J621ZUsGpVUNZ2o7s7eR50LpM5ANiDpY/wAX82qN12qqe2UmN6ejptRJhtuNKDklzgaEEA+YYVGd+qqkt0v0ZKWjpXEooT2nuzh8+dnaPOqvwokHZuvatm0UE3sNbd1rV2Y3R8tSl1aX6HldRp642NZ4IJN3cK7KVmeJeTIyZydeauLAXHeNKcb65FLpg3wyg2hswx4psOCSRIEU21IYjKcvW4IP86XY54KZVtT2lnj9zMQsjLEFkivYS51Cjvz3N1I66GhpLuWS00s8dDU4nZkWICHjyfRosRIUWYoNW59b3qPlxu5TOvRqHCOEiD9lYv6+T7A/xUvYl6l3tb9A/ZSL+vk/6Y/xUexfMPbH6HP2Ui/r5P8Ap/8AtR7GvUftb9Dn7Kx//wBD/wDT/wDel7EvUPa36Hv9Rwxq/FmkkRkKZAttTYggliAQRcac6PLVPLfBn1N6shtmimn3cgGHnaEyyyoFKggLYZhmIVScxC3v8LCpV2Qn0OZ5MNrcXkQ2HsJZI2lnMiR3yIEAzM3MkF9Mq9dNSaJyUFmSK66sxbnksn3dwsuVYneB72vJ9IH8Ta2Rr93Z/Cuu+E3joT8mEl7rx9RLCbqS5JeMBA4KqhlNlY3JYAgE8gLMNOnXS14XViVEse9wNw7v4VCOJJJKQBmCAKt+tmOpA6aC9Uu+tDVNa6s8NurEUmMc7SFY2kjThEN2dbE37RI0sLam/hVkJwnwg8mLzhlRu/sj0l3UOECxl859W9wFDN0BJ5+BqSj6lVVW549C43f2HPhsQk868NY7sO0pLnKQFQKTe9+fK1JyjFZbLa6pQlufYkx+MjgVWxEmXMLqApZ3sQLgaC2vMsORte1Yo0ynmTNlOlsu5Qpgtv4WVwiSMrHQcVMin/jDMAToRmsNbXvpUpab0Zdb4bbXHOcliyEEgixGlu6s/R8nPeU8M5SEFS2y9B4YUbZegYY3szaReXEYfLlECxOhuDmSZM1+Q1zXvz6cuuuFfl6iixf/AFf48mySzppR/EW3h2LicRwvRzGACc3EZgultRlBuwv17/fXas17pscFDPGcnNq8OWohvcmucDBhOAw7SYqbOFN9Ab9AAgYkm5IAuRqRoKrWssscsxSWOPr8y7/T1W4qMstvuYrcvbEWDMgxGEnAcZo5pIswVbEXckDsEG5YXHPSscYvv1O9dYpYaWMehu5N2EfGRYiMCMRxlDGFC3vmseyQQNT2dQbDxrlPWaqbxTHCzxJ9OPkSkoOuVc+cnvaOwZHs8UojcoQAVAZidQC5GYeItpbpzrbp5XKtK1Ya44fD75FU6VlSTknjq+mPkQMXfhLOrJOQY1Jtw5SmvZYcmIN7HQnQWtalbVv95GbV6NTbsqef8Cd6x7ZehycPI2NpS2AzchlDZVzAdwe2YedW+balglukLxYdmPZUn4fjUI1ybwkxKLZf4HD5EAPPmfjXW09Xlww+pqhHaier+CYUCCkGAoAXx0JdCBz5j4VRqIb68EZrKKFHZTcEqw6i4Irj+9FmTmJ6nnZzd2LHxN/Lupyk5dWwbb6siqL5F1Ok08sefU5SFwe4pSpDKSCNQRzFOLcXlDzh5J2xEkhyi2pvlVVUMe9soFz4mrXbOfDJKTk8IW4VjlIyH+IWtfqfCoOLTwxOLTwzxtP9HfHxEskkzKXYlSiKVVFyrGrXIYtktyFuyde/oLGEegp1OyCjFEOJ/RjDkQJNKWJIZiEZeR5rpYAi2hY6635gJrWST5SHF2fNDBAuJZTLlKsVJNwhshJIBJy5QT/DWTUrlHG1qj5mY9COs5kNVevQbV6G3CJNFALE68gO7vJ6CuV4h4lVpMJrMn2NFOndgjicYGtZBoLBmJLWPTSwt4WNcq/xeyaW2OO5vj4esNSfyFJJXIKxuUJ5kBW07irAg386vXj1r5thGX5Gb/SFBfyptfmdwiSx3LNxrWyqURSLEaDUKALXHKxqFv8AEMLNsIxUFnLabZXX4fZCUp2T3egnHvZK7PGuBmQLZfpQqqCNLJlzh79LC1hzrq1XQtipwmn9P+CflylxjHzEJNsbTN0TDQKqt2Wknboe5QrW71PiCKz26qup+VKfKWMKPb7llemsWWln8Rnd+fFHErLjZMOEAN1iWXU2IW7E2ygm/LTwqEPEKJTSlnHq+hKWktjFtdzU44BynFQExOJI+5WAIBsNG53F7i9j3V2Uk8GFWShlevU8XqWF6FWEF6e1BhHDR0H0K7Gbew8ejSqT3L2j/wBv40nJJ5ZVK2C6srH3xivZI5X9wA/EmoSuiiv2qGeOSTFbxOgB9HLDmbPe3v7P3VStXCTwglqPREaYtswfMb89b+RHd4Vz3dJTcsle95CLa6xS3kDkuCbIubr1F76dK0aWz3nOTJRtSfJa4TbUEhssi5uWVuy3k1q6CnF9GXq2Eu488YPrAH3gH76HCL7E2k+x49GT2E+yPypeVD0I7V6HPRU9hPsj8qXk1+g9qOeiR+wv2RR5FX9qDYjnocfsL5UvZ6v7ULYg9Cj9gUnp6v7UPZErt4JFw+HeSMZZDZEIJBBfnY355A1QlVXDmKwbfD9PGy9ccLqI7uy4iZUMsaNAWIMt1S1r37Hq3J7OYKpvzJquUoYzZhfNm3WaelZUfi9P+yz2zvB6GiRBM7kXC5iLJrc5tTz5DpY9AKnLZhbTPodI7Orwv8ia71NC8cfBaXOFZSJzIWEnqhSUHutp53qKXJrWkU4Oe7GM9vTqWxw6TXkdXV7Asr3VlvyFgSNB099VVypvnKGHlHIv0mzltP5pnj9WR9x+0fzrR7JUZ/KiOGtRYc2l65sD6tueliBlAHSw868f47PTzuUUve7nS0SlGLcunYzi7XjIB+kAPUwyj5lLVL/RtRHnj7mj26p+pZ7OmR42kRlIBtbW51AIHjr91ZLfDptT8xpOKzj1+hGeqi2sLqLbX2/Fh2COGdiLkLYZQeVyepGoHdbUXq3QeBy1FfmWS256JfvoU3apQliKJZHjniV1JKNqLMyNpfQlGBBBuCAe/mKqj5/h18q01ys/I1aexWLK/wAP9SKUBVAGgGnw+P41B2Stscp9WaoraU+1drNE9lUFERWfsZs10DteTnFocq5ebCvTaTRUzoSkstr7fQ492ptVvXhG1aIoEVuarl8iQPkBW3SRlGqMZdUZbpKU8o8VpKzzI4AJPIAk+4amgD55t/bcszstysYNsgPO3td/3Vmslyc6+2Tk0juycGgVZHINzlAI0BJsPj+dYrpybwiEIrqy2WNEzMAq9WNgOXfWbdKXBZ0JC4te4t39NeVLDzgeeD1SA8LGASQNTa593Km28chgpNuYNmZnC9kKLm41tfW3gNPhWqicUimyL6ol3d29JE6oxLRnTKdcvip6e7lW6E3nBbp7pbtp9BrQdAKACgAoAKAE9rbMjxCBJMwCksCjWIJFuoIPl1NQnBSNOm1M6G5QX1Fdg7CXDGQhuJnsO0gFgNddTck210taqZaeE4uM1lMv1OvlbtwsYO7x4VfRZyigMFBuTyXOhYKbXFwPEmwqvTeHQrm1X/V6vgh/qLrxO34Y88GYOw509HaR0QcREQ3zFc7FwWAsLA3POtcNLu78rnoTt8bqgv8AbeJPHX1PpGJgFzkU3Zsx5/C9+XM6VRVRGuUp931ZknY5JRz0E60FWQpgVG2XxCSO/rRFiVIUFQv1QSBcWFhY91c7UeGae+W6ceS6N04rCZk59nIzZh2Gve6pCx85I3NvjW2K2pL0Kn1yWGztpHDRkOTLdrgkIltOuUW6Dko61yPEvC3q5qakovGDTRqPL7Fbt0yGXPxJMMZeDMGUEkoqWZByuC1ueh4YuLGunRV5VUa+u1JfYzylubfqa3dHDAYUM6WEkjOi3NgugHKxIuDY9efWqb9DTqJqdizgsrvnWsRLtXt6oVfco+/n86uq0tFa92KIytsl1YpidnwySJLLEHkS2ViWHI3GZQbNY9/3VcopLCIZGWa5JPM6mpETlAzjKCCDqCLEe+gDHba3bNyy3I9oC5/4l/EVVKGSi2hT6cGefZ8im4F+4qf5NVOt5Mk9PZHoM4vaUrIVZMt9CbHXz0F6zrT7ZbiD34w0VzTMVyljlHS5t5VPas5wV5ZK2PkIsXYg+P40vLh6BuZJhsRMGDAux8czA++m6srGCaU85G5DiJLhiFVtCNP8z86cdMl2L1TbLqXOxN2jcM4IHedCfADoD3mtMYJGmqhQ5NdVpcFABQAUAFABQAUAVW9Sk4SbL3KT/uh1J/A+4GtGkaVqbMPiO56eW09YeKPF4SMPcqVUEg2Kui5TY9/PmCCCPgpOVN0mgrjDU0Rz6fmIYzdQMjBJ5TIBeIyOciupBUsFF2AIGlrdbaCoXXeZHG1L6F+j0/s9u/c3xjk0spBY25XNVIvZ3gt7LeRoyB1EcG4DA+ANGQPMmGDavAjHvMQv5gA0hnhcAgIIw6AjUHh3I92a9j40Bye8RhuILSxCQA3AkjD2PeMwNvhQB6eNzzVvL/KgDnBb2W8jTyIOC3st5GjIBwW9lvI0ZAOC3st5GjIBwW9lvI0ZAOC3st5GlkCCfZiv60Vz35SD5jWnkBN93UPJZF91/wC8DSGRHdkd8nxA/KgDo3ZHfJ5D8qAJU3dQc1kb33/ugUcAOQbOCepFbxCm/nzoyIm4Ley3kaMjDgt7LeRp5EHBb2W8jRkA4Ley3kaMgHBb2W8jRkA4Ley3kaMgHBb2W8jRkA4Ley3kaMgeJsM5VlGZCylQ2QNlJBF8jdlvcdKTb7DWO6yhfZeyeBGUQSMC5clySSzasQAAqgnXKqgXpIlKW59El8hvgt7LeRp5IBwW9lvI08hg09QJBQAUAFABQAUAFAFXvFinjhLRmx6ta+UWJvY6cwB8aAKxtpyejO4lJAkRePwwCqMyh3ykFeyCdSCBbtA5TQB4feLh8NVk9IDyZeIcqkgyInZKhUfLmOqj6tiObUASRbZlkwjyHLDJwo5AwuyrxVDakqfV1GYqQB2iOYoASwu8MilAZFdTmBdytriSIZhJGArIoci4VddDYgmgCQ7zSPGxVFDjKRGGvI4Jj1QMAuR8xUM1uhuDoABrH7QmkjwZhZlMznOEyXsIpGK3lQ2sygHsg3FtNRQArHtnEwBhPkkIdIiwNgrGGJmZiFA4YJdibA+AGgAPA3qkBkJEYUC65iQpy8UXDakiQoCunK/O2oBqExRJH0bi6Zr9m1/Ztmvm+FvGgDPx70taEkRHiMAcrk5Swj7NiASwzkEAE6C6i5ygCO0N55WUcMqgsWaRGWykCS0ZLo44hyA2trcDS9yAT7SxuIXismIZU4ixjicFFQ5DIxMnCbKNVjGYPqCObBgAQTbbnIGSfKXjRnEirHwSXhzBhw3MZKM1i+YEnSwFAHmbeCQj6Kclgi8RH4QyBggLAhLswBMpa2QLzXpQBqdgYlpIFZiSbsMxt2srFQwKgBlIFwwAuCDYXtQBY0AFABQAUAFABQAUAFABQAUAFABQAUAFABQAUAFABQAUAFABagAoAKAOWoADQAtsxQIkAFhbkKAGqACgAoAKACgAoAKACgAoAKACg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>
              <a:latin typeface="Calibri" pitchFamily="34" charset="0"/>
            </a:endParaRPr>
          </a:p>
        </p:txBody>
      </p:sp>
      <p:sp>
        <p:nvSpPr>
          <p:cNvPr id="14339" name="AutoShape 4" descr="data:image/jpeg;base64,/9j/4AAQSkZJRgABAQAAAQABAAD/2wCEAAkGBxQTEhQUEhQWFhUXFyAXGRgYGBwcHBwfGh0cHh4gGhgcISggHh4mIB0eITEhJSksLi4uHR8zODMtNygtLisBCgoKDg0OGxAQGy8kICQvLCwsLCwsLCwsLCwsLCwsLCwsLCwsLCwsLCwsLCwsLCwsLCwsLCwsLCwsLCwsLCwsLP/AABEIANIA8AMBEQACEQEDEQH/xAAbAAACAwEBAQAAAAAAAAAAAAAABAMFBgECB//EAEkQAAIBAgMFBAYGBgYLAQEAAAECAwARBBIhBQYTMUEiUWGRFDJScYGhI0KSscHRBxUWM2LwJFOywtLhNENjcoKDk6Kz4vFkVP/EABsBAAIDAQEBAAAAAAAAAAAAAAABAgMEBQYH/8QAOBEAAgIBAwIDBgQFBQADAQAAAAECAxEEEiExQQUTURQiMmFxkYGhsfAGI0JSwRUz0eHxQ3KiJP/aAAwDAQACEQMRAD8A+g18vO6FABQBX7TGqnwPy/8Ate9/g+xuq2vsmvz6nlf4gglZCXqmhKvaHnUFAwoAKACgAoAKACgAoAKAJ8LhHkuEUtYXNv55+FVWWQh8TLKqJ2fCskNWcYyiprH1OUxhQAUAFABQAUAFABQAUAFABQAUAFABQBe18OPpZwm1NLIHaXTn0FyVm0JLtbur6R/CmklTpXZJYc3+SPHeOahWXqMf6V+b6itepOKgoGFABQAUCYUAgoGFABSYmT4bD5rkkIii7ueSj8+4dao1GohTHLNWl0k9TPbFFbtLbgchISY4kN11sWb2mI+t91eP1uqtunnse/0Hh9Wnr2/cssFjkxfZJC4kcuizfgH+/wC7r+HeIviFpwvFvB1zbUQspBIIsRoQeld9NP4eh5Rpp4aw0cqQgoGFAHuJMzKo5sQo95NqhOaim2OEHOSjHqacbqpl/eNm79LeX+dc726bZ2V4XDb15M1iYSjsh5qbGujCe+Kkciyt1zcX2IqmQCl14F05NRsHYiFFkkGYsLgHkAeWnU++uZqNVLdti8YO1o9FDZums5G9o7AiZTkUI3QroPiOVV1aqcXy8l1+hqnFuKwzGV189zz/AMmANGQCmMtIcap59k+PLzr5jr/4b1Wnk3XHfH1XVfVHs9L4zTbFeZ7r/ImMy+0POuNDQ6mUtsa5N/R/8YOg9VTFZc190KT40DRNfuHu/m1em8L/AIZuskrdXwl/T3OLrvGq4pwo5b79kIXr30Yxiko9F0PLybby3yelUk2AJJ6AXPlTbSXIoxb4ij1NAy+srLflmBH31GNkZdGSlXKPxLBHVhAKTeBpN8JGq2Pu+ACZ1BJ5C9wB4+Ncy/VNvFb4O1pdAorNqyyq3g2cInBUWRuWvUcxWnS3b44fUxa7TqqeUuGVVazEFAmMYXDZrsxyRrq7nkPd3k9BWfU6mFEcs16TR2ame2KKnbWP41kQFIlN1XqT7T97H5dPHx2p8QndNy7H0DQaCGmhiPXuVfo479azK+S5wbtvGA9HHQ8vv/A0K+S5wDjnqanA49cQAkpAmGiSHlJ3K59rub+T2vDvFJRey3ueZ8W8GU15lRHLGVJVgQQbEGvTRlGS908dKLjJxa5PFSIk+DgV2s0ixjvbl/PxqqycorKjktqrU3iT2/U2Ox4IoksroxOpa4ufn0rlXTssllp/Q72mrqqhhNP5j/HW3rL5iqdr9DT5kfVfcyG800bSjh2Jt2iORPTXqRXU0cZqPJwvEJ1yn7n4lPWwwIa2ZheLKiE2BOvuAJ08qpvm4QckX6epW2KDN9h4gqhVFgosPcK4reXk9NCO1bV2PbEDnSJFDtXYUbRsyIFYC4CjnboQOd61U6mal7z4MGp0dcotxXJlZEKmzAg+IIPzrqqUX8LOC4SjxJM80xHKa4FgKMhhBSALd1HUeTV7o4WyM7LZmOhPPLbp4E+dcvWWbpJLsdvw6nZFya5LnH4YSRspF7jT39PnWWEnGSZuurVkHFmFxuz5IrcRbX5Eag/GuzXdCz4Webu09lPxHnB414iTG2UnnoD94p2VRs+IVV06n7rwPjeOfvX7NU+xVmn/AFHUfL7CWOx7ykGQ3tyFrAXq2qmFa90z3aiy1++xWrioG5UAupY7d2S8xVVzJCtmRVGlyLlib3LanXp538rq1OyWJM9x4fZCmtOCXJV/sq3fJ5D86y+QsY7G727tgBuq3fJ5CjyIh7d8gG6rd8nkKPIQ/bvkH7KNa15LHpYUezrORe2v0LqfCOMLeW7OjBVdh2ip0sT1sTzOtdrw2c09rfB5vxiuElvSwyortHnApAFqYYRzKO6gZ6pCweuC2XNlbL7Vjbz5VHfHOM8k1XZjODsEpRgymxBuKJxUouLFXNwkpLsaaHepLdpGB8LEfMiubLRTzwzs1+Jwa95M9ftNFzKufgNPnQtFN+hJ+J1+jBt6o+iOfs/nT9hn8iL8UrXZlbtPeAyoUCKAe/U/DuPjV1Wk2PLZk1Gv82O1Lgpa2GAKkAUAFABS7i7Gz2ZtWJ40DOqOAAQTbUd1+Yrj3UTjJ4R6PT6quUFl4HV2lFyMkf2hr86q8ufoXu6v+5Cu0cThpFyySIRe+j63+BvVlUbYPMUUXz09kds3wZPaCxBvoWZl/iFvLlfyrqUubj76OFeqlL+W+BWrSkKYBQMKBGs2T/o8X/F/aNcDXr+a/wB9j1Hhb/8A51++5NNKqKWc2UeZ8B41mpqla8I1X6iNMN8hFNplhdVCjpfU28elcLxnxH2e7yKHyvifXn0/Au0O6+vzJcJ9F/kmwe0Fd+GRlfp3Np07j4V29LXK7Rwv9UZHrIx1EqX2fA3aomzJTbzf6n3N94rseG/DI8/4z8UfxKOuoccKACgAoEXGx9iGWzMbJb6rC/42rFdqtvEVydDTaPzMOT4NcsShcoGgFreHKuZlt5O2oxUdvY+e4qMK7KjZgpsGrt1ybgm+p5myMYzaXKIwKswVsKYgpYAKYBSGFMAoAKACkIKYYQEUshhHL9/n+f50ZY+DtAgoAKYBSA7TQGp2Kb4aP3v/AGjXC8QX839+h6Xwp/yF+P6iG8jsWRADYLm5aXYn8B86spUoaacq/jw8fUo1slLVQjP4MrInBMcpJbUfVNh07udfN9RW1a4OPPdnr0opLb07Y9BaQktmUEciDblyr6V4NBR8Prg/T/J4PxKMlrLHFZ54/I1/EzBWtbMoa3vFc+6O2zB6Gie6tNlNvMdIf+L71rp+G/CzjeMfHEo66hxkFABQAUDOFR3UuAXHQOfupYXoSTaO2pogFMAoGFABQAUAFABQAUAFABQAUhBQBzl7v55Uh5JsPAz+orN/ugmouyEerJxqnP4UxiXZxQXmeKEf7RwD8ALms09fTA21eFaizsLPjcGhsZZJT/s0yj7T/hXPt8YSXuLJ1qf4bnL/AHHggfeOMaRYeMfxSEyH4A2ANc63xTUS+FfmdWnwHTQ+LkWk3lnb/WkAcgoCj4ACufZbfLqzqQ0lEFhRPK7yz2/fv7tKPNvTwmP2WjvE6u08RLqGZyOuUG3xI0qG22x+9y/UTror+X4sZl2rjEFzJJbwsbe+3Srd2p+ZXGrSy4WBRt4Zyf3znxvVe+98tl601K6Ikh3mmGhkDjudQy/MX+dWV36iHKZVZotPYsOJPHvDC2kkCjxiYp5KbrXRr8U1EPijk5V38P6afwcE8eLwj+rM0Z7pU/vJpXRr8Yi/iRyrv4btj/tvIzHs5nF4mjlHfG6t8udboa6qfc5dvhmor6oWniZPXUr/ALwI++tMbIy6MxSrnHqiO3f5fn+VPJHODtNC6hQAUxhQAUAFABQAUAFABQAUhN4RNh8I7+ojN7gbefKoSthHqy2FNk/hiyeTZ+T99JFF4M4LfZW5rJb4jTWuWb6vB9Tb0RA2Lwq/WllP8KhF821rm2+OpcQR1qf4al1myB94ANYoIl65nvI3meVc23xe+XHQ61PgWmr5fIhitrYiS+ed7HopyDySw86yPWWy6nRjo6YfDErRhhr3n4H41W7ZM0JegejjlfX+elLzpZzgNh30cd+tCtec4DAHDjpTV0l1DBPgsAJHAv2eZ9wqymcpva0VXz8uOTYbF2ZxmKgmOKMhTlAuxIDWBIIAGZfEknlbXq1V5XJxbrHnPchiwh9EgxSl8rxJI6ONVDqCWB5i17kEnQG3jKVaxkhCzc8Mo9s7OX1wLXNmt399vvrnajMPeXQ6mkt3e4yp9HHK+v8APSsvnPrg3bTvo476Xmv0HgDhx0p+dLuhY9DnAW4b4j/7QrZdAaz1LPCbXxEfKdyO5jnHuAe9WrWWrhMzT0dM+sR2PbwP72CJr9UvGfkSD5Vrr8Y1Ee2Tn3eA6azpx+/kTpjMK/1pYj/Eocf9utdGrx2L+NHKu/hqS5gyePA5/wB1LFKe5XAb7LWNdKrxKifc5N3g+pr7EWIwcieujL4kG3nyrXG2EujOfOi2HxRZAKsKs+oUAFAwoAKACgAoAuMA44DFVAkRhd8qk2YkC2YHlXJ8QlOHKfB3PCY1TT3RWUV2Mikl/eYic+AcKPsqoHyrjSzLq2ejhZGHwxX2EF2BGOTOPcV/w1V5ES72ufXC/MP1DH7T+a/4aflJh7XP0D9Qx+0/mPyo8mI/bJ+iO/qGP2n81/w0eTEXtk/RHP1Cntv5r+VHlRB6ub7I4NhJf1nv7x8tKPJj0Baufojv6hT2381/KjyYj9sn6IBsGP2381/Kl5MRe2T9ENYDZyxElSxuLa2+VgKnGCi8oqtvlYsMaws6RmVJeIscpU8WHMHW1gUZ0HEVdCwYH6zgldL6ap4WGZrYbuUNbT2nDNAmHw8YyZVGsdkjW1iqH1c2W6AJe173tzlOaS4IwqaeZCWLgEilSSL9Rz0N6yyW5YZohNwaaK79Qp7b+Y/Kq/Jjg0+2T9EA2Cntv5j8qPJiHtk/RHP1EnIO/wAvnpT8qIe2T9Ed/UKW9d/l+VHlRF7ZP0QHYCe2/wAvypeTEftk/RAdgp7b/L8qPJiHtk/RB+oU9t/l+VHkxD2uXoc/Z9Pbf/t/KjyYh7ZL0Q7hMK8X7vETr4ZgV+yQV+VWJOPRsqnZGfWCLSJ8ySmUK5VCQ2RVa9wBqtha57q6GkttlNRzwcfxCmhVSmorOCorvnlV0OUxhQAUAFABQBZbBmtIIyAVkIDA+FyLfGsesqU4ZfY3eH3yrtSXcvPQY/YFefweqyK7RfDwRmSYpGg5s33DqT4DWjA1l8Izsm9kGZFTBYtxIbRtwsoewucgdgTpry5U9rLVW8PMlwW+zNo4aZzFkaOYDMYZkaOS3eFOjDxUmhxwVtPGexaehR+yPnSI5PEuGiVSzBVUC5YmwAHMkk2AowGTK43e/CKpePD4iaJTYyxxkRg3y6O5UHXTSjaXxqk3htJ/v0LHC7Zw5dY5oZcNI5si4hCgY9yvcoT4XvT2le19U8/QvPQY/YHmfzqJDLODAR+yPM/nTwDbM9jd4sIrMkUUuJdPXGHRnC29p7hQRbv6UKJZGD6t4+pFhN5sMyLLLhsRDC1ss0kZMZvyJkRmAHibCns7jdbUtqeWaVMJEQCoBBFwQSQQdQQb6iosqyzvoEfs/M/nTwGWU21dr4SB+FleWa1+DCrSSfEA9nmOZHOntJxjJ89ivwO8sLhj6DjFRGKu/CLBCvrBgjFgR100o2snKvb/AFLk0OAXDzIskJV0bkysSPv5ju6UsFTynhjHoEfs/M/nQLJWbZxuEwoXjGzNoiLnZ3P8KLqe6/KjGSUVKXQqIt442kMY2fjsygMRw9QpuAxTPmsbG3upqLZN14ju3Iu9kz4XEqTDrlOVlOdXQ9zo1mU+8UsFbTXUe/V8fs/NvzoEyv206xjhogGdQWa5J9Ym1j7q63h+nj/uehwvFdVL/Z7FJXWOIFABQAUAFABQAxs57Sxnudf7Qqq1ZhL6FuneLYv5o18g1PvNeZfU9iuiMOmAi2jisW2JmKR4Z/R4FDhcsi2Ly2PrENYC4IsLEG1Tis9S+U5VRW1dev09BXaW8LpjMCmNK3w8kjGaOxSZTEVVlUXIkJ0KC+pFuYFT3chGr3JOHdfYu8VsJseGnmm4c6r/AEVI5AfRzzBdlNnkJAzc1A0F/WLaUuSmM3X7qXHcsN19qnFYWGcjKzr2l5WYaNoeQuDbwtVBOyOyWCk2yY8djIcK8gGFWH0mSzZRKS2WNc1wbD1u/wBxAInFLPJKMnCG+PXsVW+U8mGwbYIss2HLRjDzBlzIEkRuHNbuVTlfrbXXWpSeFglSt8964fOUajGQJtRrSuowSm6xhwHnPR3IN1jHNV5toTppU8KRnjuq+Fci+7G0ygkw07l5MPOMOHOpdW1iZiPrFdCT1HeaoccMss4Sl6nN+MS2SDDRvwzipRE0l7FI7XkIJ620+JoSySriuZNZwsi+NQbMjf0VllwbKc8QcNJExW3ERibuvLMp5cxppVvwrgSbvl7/ABL19SDdqc4nAYbBxyrFGIVTES5lzm41iiB+sQbM59W9hdr5RPKwKxbbHLq88f8AI/siNcHjXwKEmB4vSIAWLZNSJEBOpW/bHvaoWLA23OG9+vI5vltc4TBTzr6yrZOvaYhVNutib/Cq8jqhumolXhNiHZ8az4OZJp8v9JjeUH0g3LMVYklHBJt3/WudavSwsojKx2PbJcdvkKbo7fLx4lcMVSWfFyyhpSAIUcghnW+rdyDmQb2AJojLI7qtrW7pj7jR2fHszEYXgyM0WKbgTZmzZpiCUl7gzG6m2lrd1RnFJcDjKVqeVyun0NZNKFVmbkoLH3AXPyqoqXJht3dlGeEbR9JSPaEjGRC7AxouoELIfqFdCR2he4PffFY5LrJuL8rHu/vk9bJ3sJx2JkaLLOYI4RCXUAyKzk/ScuHYhs/d0JsClL3sinTtrST4zkn23so4SJtpcbjYtHDzlDZHiJVWiVL2CqtipPauoJJokljIoTc8VY93t9TYo4IBBuCLg94OoNUMgZ/eJvpyPZVR8r/jXotEsVI8r4lLOoZWVrMIUAFABSEFMYUCOh7G/dr5VGSymiUJYkmbjEesa8vNe8z2lb91M+Rbzy4fDrjWbCxT4l8c6xmRbhVaNJSzai4BfQdS1TWMcmr+ZJxjBvoVG5GMiOIjjxuGwzRSkqGCBHB1ykZLAi/Z1HXwN5RUX2C3zoLKk/uXe9WyMOszrDh4VhVQwBQ3JIuTz8LXJA6Vuo00JQycLU+IXxsab/5L/dHZcXBdY3AtiJlUc9FlZRb4DxrnPC6HWnltN+i/Qhk2NAccVxUayD0dGAdQQAs7ZiDb2Gtfn431qUcMbslCvEX37FrPufg3ytHhoUUre4U3+PL3WHWsWoqvnL3HtXyXJdTqHFe8239RT9mcAudXwccrDkVB5kaAm+uth51ZpK7ksWvPzIXalt+62ju5+BhjxmNEMXCRVhAQg6G0lyMxPO55dLam9X2ccIhvc4xcvmL/AKVcMHjwlwCDOU15dtGOp7rqNagiMpTjXNxeHj/Jh9ubvxooENsysBI+QFUNh2QRdc1wfrfMGp4SRz4eI3QeZybwPjYeIyqkezoJxHkYyyLw3mU2uqrn0A1HEA16Dva2NHTV9j/qf3LnYqQx4zDNHgfRWyS51V89yFCnwsL6EXBv4U5JdgVkpRkpPuX+/M4k2fiDlPYyOQw5hZEY/IGq0Sok1YscEk+7uzRKyrg4GAIUjLazX536/wCQrR5L64MUtdKL27mfPN6d4dnsE/VuDgf2mmjcW56KmYe+9+o07q3tzg31efNZ3P7nnYu0MHIMKnoscONOKh7UQbKUEq3vdiFJty16cuQTxjoTXmpvc+MM+zYiLOjJ7SlfMEVUZUfMd3t3EfD4cph4ZXmgDlpUWyGw5FbMx587jSrMcGx6jdZ7za+he4DduMKBPs3CgAgMwdhmuCbqACLi3fbx7pQxLsV22qLeyyWOxLvJuxs1MLiZIsKqyJBI6N2hZlRiD63eKm4JLJRTqLHZFOXc0uyI7YeBe6JB5ItZuvATZR7aa88v+9by0/CvS6ZYqR4/WSzfISq8zhQAUAXmB3caRFfiABgGtlJ5/GsNms2vbg6NXhrsipuXX5Dq7sRi2aVrnuyj7waoeulnGEaV4VDHLbM1OtmYDkGI8jXTg8xTZxrIqMml0RGRT7kUbXNcK3einzFeZuWJtHstO91SZkcdgIpG2jDMhcNJFMtiQVPBUFgRyPYI8b21uay33uuOI8yfQ2wbTjPss/j8ir2Nu/FHIDGrZrBBI5F0DXuQoABPja/wqGmtvlBZUX80wttVjzzj0HMdg8PiHQzGRSkCLIseUrcC1rkHNYki40611Vr1XHacqfh2+zdBvPrkstz4UlwlyB2ppyDaxH08trd1u6smcs6Nqw8fT9CDFEtiIc2p4EqEnrkki5/a+VWQ6lcl7jZT7XxrYdI4Y5Jb3ZmUGyAFiAADfTnobi1qsd21+8k/r/1gen8M89Z3uK+T5/PJbbhZcSZC7OXie+V2zKc2bW2nja97dKFY3nsiu/SeVJZbfzfUs8Lf07aXatrCL87fQg9dOtVT6ln/AMaKPflS0CBJRI3HjAUgWuxKf3rVFEZR3RlH5Mq/2TxYZY1VAsmpUsCDqct7c7A6d1S2swU0Sr4kk0+qLgzYnDSRYeWQG4BAVGspUE2LKwvy91r6Vi1F7ryklwjuU1QmsxX6f8HIscxx8RERzLHNnXU5WzRjmOY1uD1FjW2Tyih1uEH6N8fmWe8OI42BxiEEMIJNOfJWI0PW4qC4IVv3ov5lNtQ4hmlWFXbixhsyrqDZhmLdP/ldWja4+9LBxdTvjbxDd+/30I59zMOwJWOOPtAXjQXOnVTdANL2AtcmwFef1l1lW3pyzv6eyUvkQtsnDRxQOkCiWPEw2lC6nNIbqW6kMvLSwsLCtkFJJpkfMcpNt+ptcEkhCuZedjbKOVJ8FWDH7PxfCSKNSBGgeFresMrFRzBFrD+bU7XmGI/F9Mr6ELVLzM9Yv58/UuNkbSdlKysoCk5AAB2dQLi3NbW06WNXVNbFnh9yqSmpPPPoyu2tjgMJj1kb/UzBLg9Y3AHLv7++pTlFLBZRCTmng2ezl7MQ/hUfIVlXUsl0Zk8W95HPe7HzJNenrWIRXyPGWy3WSfzZFVhAKACgDTQIrxYNZBdSWBBOmiOdfLrXC1Mc2vB6fQzxp0/kJSrEjZoMBEjq4JkHCW2VtbulyLgEfHWqHFJ47mzzZyWZPjBVTNdmPexOhvzJ5Hr769DXxFHjrXmba9SOpEEbDBNeGE/7MD7Oled1axa/qet0DzRH6FXjNgJI7O+VmIsSyAmwJIF78hesrSb5Nym0sZKjaG6ILdiOMiw+qo5eFOCUVhEXNtkk+6KGziGC9u0hRbHW/da99b0Y4H5jRYbKw0kS8OKMRpY2GgRSTckKBbmSdO+mlgi5bmRbX2GXVFADW1uQNL2va56kXPuFNMWewvht0Iyg4kcRYE+tGp+dRlllsLJRWIkMu6IV2KRQMrG5BQc6aIuyT5Hdm7DaNXVUiiDWJEemYj2gND0FAs7uGY/e0yiR4WchewwQyEroAQQt8o1199dzS1wsqTweZ1t8673iTJsFh4XETO0VwGDZpsp0e17X9k6C2vfroSqxLiP5Eq9Vury58/X5k67PwRkjJMOTUNeUDQtbUZtND5E91xW6ZNcw/L/os8+P9/8A+jOITGxKZFb1cyvlPj2lIuNOmnKt/lr+38jlu6T4c39z6Pu/gXbDqztrIgv9a4Iub66g3rz2pa3ySPV6J/yYt/Ihw27GVyMqFSbg2Gnwqrn1NKbyRfsoFJtFC6k3F1At/P4VFqLDfJHcNuiFU9mIPfMGCi6kWtY27xTDJcYVZ1jCFVuFy5s3wv30yOStbdVDO7lIyrA3JRdSdTcX6m/nSZLcxeHc2MEqYoWTmpKKbfCjt1GpyRM25sH9Thz/AMsf4ajgn5jNFs5WQds3tc8+gHj7qnWsyRnueItmOXkK9T0PFHaYwoAKAPCspvYgkaG1jb31BTTeM8/gJppcrB62PjbRMDckSSBTfkM7cja45nkRWCGm3y3/ADOxbrXXHy9vbr9Udroprscg7QxGq2Q18PH4Fh5Ma4OvWLT0/hks0L8f1EttbeXDvHGYp5WkDMBDHnICFQbi4P1hWNLJ1IRb/wDRRt7VBAOFxwJBIHoxvYWBNr8hceYp7WS8vPdfciG/EGYrwMZmAuV9Ge4B5EjnbQ6+BpbR+TJLOV9xzZO9EOIl4KLMsmQvaSJk7IIF9fE/fRgjKuSWX+uT3vRthsLEjpGJGaVYgpbLq9wNbHrQghFSfLwIbQ2/jIEzzbOIXMq3GIjOrsEUerfVmA+NPYwioS43HqTeDFrlz7MmXM2UfTQm5N9OfgaNjBRr/uX5k0W8UnFjjlwOJh4jhA7ZCgJvzZWPcaNrQbY4ypIq/wBJGIaKFpI7B+wM2VWOr2PrAjlQpSXuphVTXOfvRTKCTZGI/VhxzY0gmLiLGsSLz0sWGp94Aq3MtucsnspVvlqtdcHd28IMVi8Uk+LlgSIjLlkVbkkgjtgiwt0ohKT7sLIV1wi4wi+vYn3fB/Wk8AlaaGO2UuQ17mPW4FjzYaVCc5J4ywnVW6lNxSz8jZ7Y24mGaNODNIXDFVhjz2CZb3FxYdoVDDZVCvK44SFW3sUEBsJjgTcgejG5AtfS/S48xT2skoZ7r7kX7bw5spgxga2bL6M97XtfLztfS9LaPypdcr7jeyt6IZ5uCqzJJkL2liZOyCAT2vE0YFKuSWf85JN6NsNhYRIkYkYyLGFLZdXNh2rHrR1FBOTw3gr8ft/GQJnm2eQoKrdcTGdXYKumW+pIHxqTg0OMYSfxHuTb+MW2fZkwuQotNCdTyHOlsYbYf3L8z2N5ZFkjSbA4mLiOsYduGUBY2F2VqNrQbI44kmXmMfLFK17Wjb7rfjVumWbEYtY8Uy+hj69KeQO0sjwBoygCmBj8DxYmzLG3K1irWI+FeZp1PlS3RaeTozq3LBd7D40mZchjXtsZSCMpLHkD6xDGwW45G5FjWizxLya25dPkaF4fO+5KPHrkuRsqJURYgI2UqS7DWXssLSEerctm0BAI17642l8YUblui0uOvf6nV1HgydOK2soy2MOLJdWjlAvYgRnSx5AgajpzN661mqtmnl/gcJaZr+lm53CDDB5XVlKykAMCNCqnS/S9UyeYnY0K2xxg5trG8DHYKUq7grPGRGhdrFY20VdTqg+F6jXwzoqO6DWfQnxW9sKzJM8WKRFjdCzYWYC7NGR9X+E1a5pFXkva+V90VUW++D9PbEZpBG2GWK/BluWWRmtbLfk3Ojcsi91w27l19UGC2vDi9rcWAsyjBlSWR01EoPJwDyIqubyy6GFTjK69nkZ3/UmCHKLkYuEgXtezcr9L99VOagnKXRFmnWZ4+v6Hrebas80SxnByKeNFJ+9iIIimjcgdq9yBYaczUHr6v2iNWnec5R62nvLK7Q/0DEgxyhyM0BJsriwtLz1+VT9vp6Z/IUdK8PlC+1NvnEYnAR+jzQkTs54oUXywy2Aysb87/Cpe0Qs4ixwocItt9v8AIj+lX/RW/wCX/wCSoot03x/cqNowlN3xJ6NAAYkHGDDiHM6i5Xh8zf2vjV7+AUedVjPcb/R9h3bGbRKRxSWcD6UkAWeX1bK3x5chSgsi1TShFP5nvduM/rbHFlVSGQEJ6o0Oi3A9nuFQn1HN/wAmHJodv47gYvAy5XYXmQiNC7ENGDoq6nVQfhThwyjbui0vkTybzo2IikEGLyokit/RZubGOwsFJ+qas3pvgh5DS5a+4rLvJCmNOKdMQkIwvDZ2w0wAYSBhe6dxOtSTTY1VLZtyuvqiJ8cs22I3RZABgnX6SJ4zcSqdBIoJGo1FVWdSyMXGl5/uX6Hf0iNbCodNMTCddBpIOZqEeoQai5N9k/0Z3bO2JMbhiscFxxomLCeLL9HIkpW5YG5Ve7nztrV1ktuN3GSmnZ8aeU8/8DGN3mklMQTBTMRIsllkw5zAAnsgS3Pfy5CpOWHjuKEINZU1+ZBtnbTzzYBDh54R6VmJk4ZU5IpTYFHbW4v8KhOXGCyuCSk854/yPb3sRgp7AkkKtgL+s6g6e6q1hJmXW8VM+f7MxkyBYxCz62AysDqeXLvNaqNd5cdi5/E8/LT75cHvaGPhYLx8RAkcbgTKjvJ3HKDGhUvYN2Q2nw0tvvlal2x1NVPhs4tZObF29h5VEeEWdpSpZYnaNLKpbM4mfs8MZSMoUtoe4kFeplCtpGizwytzy3hHdqRYgrFK0U0TEspjzZwpUghldAFYMGBuOoIubaZ7dTNtTcijUaWFb9zlGpXhQ5eI3bYMRZWYALlzE5QbAZh2j5isMIQr5lL5I6dGmbTcecDmBx0MEYIJkSQu6cMcQk3LkqUGWwznUnl7q1OOeppqqk3x29TmG3ijLxo6OqPYR5gAL2BCs4c88yjUddahs5NU9NJJuPVen/g3OSW7VgzXIU6E2tewOthca1bGub6I5krIRkot4yP7O9Rx3MPxH4VD+llsOpmN/NqNhWweJROIY5ZBkuRcNE99QCRYAnl0pQeDZVWrMxbxx/kp59h4vaCpiHxrRicB44BfKEK5gqqHVWIva7DW2p6klJMe6EIuG3PYz+xwM8wlKgRvw79q7gsY3KW8NToeyT1FLdE5Wp0HlYnDnP5F1+jhf6Y5/wDzn/yR0sp9Cegi41PKxz/g1G/aFoI1UkMcRFlIy3BzaWzXXn3i1Qmk4PPp3OjQ8TT+v6FJBsHaVxIZ4VYizRldFsfq6aC3aLA/aFqzPQ0KG3HzyXe0p9mNR7NxzK2SeNxmJVmTK3SwNhl66ELyvyOlZ9Np6Lob1646v99C/wA6ut4mhbZ6Trj8JHOCSnGKycwwERXn3gm3867KtPGucprukQ1E65V5r4+RL+lX/RT70/t1cUaX4z5pJjG9DkWWSd0P0UUfGcRqUAYkxm62AK2HeSelTy8GxxXmLCSfqP7YexxDRGSN0xUiyMsjAOGdylgLarlYEa9D32ERjhyw+TTfonBZpnYkkuASTcmysdSdTzqL6lOq4wjX7zITNgCps3pDKD3ZoJvyqNkZyi1B4bM9bit27n/1EmMwcaqRIZBmWzZFc6NobMguDz61hr0FdLVmXn5Fkr5WJpYPlu++7iriGjwqZsPGEAjjV7IxS/bGpaQjtFzqQbHlXUnZjnI6KYOHvPDfz9DQ/o22VJDNAZVAzwTFCbZ8gbDhVcgXspzZQToDay8qUnlFU3Da/L9V/k1e/WF4uGWO9s+JgS/dmmRfxpJZ4K8JqSfdNfdBgt1Joo8gaNtLHtEX7TsDbLzGdh46d1GrqlqNrXGMfksGajFVLqfz5+pmJ909oS4gAzjDQxMLNGzcRtMua4Fj6ospPLmOVWSkt27BZTBKCiucLH2HNnbFmw82zknkErGWeTOECH905IYBiC13Oo09/M5VTi2Vq7o0VyjGpwX7yareNrQW75APIE0rnisw6uXCMzDJlYG17dO8dR8RpWSEtskzDB4eRrYceFggEJiXgYcAozKpYMbKcx6vIe7nmy2toNsL9+c9Eb9POVs9qQwNqQdh2wzmRQwjKwCThlbg5VBuvMg2sTYjkKdd8bJNRfZP7nQnpJuPVL6kOIxZ4CxOgQhrqoN2RbHSQ8jKb3bLoOVVXyio7EcrVeVH+XDn5iLhGWzxhuwyXzyr2WNyLI6j42voNdKz7lwpJcdCNOrnVxAbaIKjIMJI30XDUrkCi8QFuI7Z1Ch8t7i1jYnUV2dPFTjunJL5FturtqS2rLaz+PbIsmCRJGBZps2F1ErCRezKinmPVGXTXpoeVK1RVErYdngX+pX7lDhPGcpY5PUWzxO0IVQBACyxqq8PQltSbFRci9yw0NgL1Xpdc4wlWo8tdTFfGeptU5t5XP1NJsDDSIJOIcwYAq2cMGsTcg38edUVQms7zXRlS959RPeeQq+DkCs/CxAkZVsWy8OVSQCR1Ydasi8M6EeU18jJbZxeKmlmcQ4nK9wiiQqqWNlJVXyt2Rcg6Xbw1bksnRplVXGK4z3ys5NDsbFYaA5xhsY0hTKS/wBJYaEhc0hAF+4CpJwRivstt4bXXtwNw7QWbGLIkTxKIGjvIoW7NJGQBYm+gNKbT6FUYuMcZO70xM8aogGYSRy3YkA5HvYkAkHTuqiyG+Dg+5OqSjJGVkj2hnzZ4yAbheM9rezbh+r4fHnrVfkryvKfKxh+p0FdR/bz6jWMxON7PDiVVBuRxEbMdLXDAcrC1tedWeG00aaDjYnLP6f8nJ1vnXSUqrFHHqmO7MnnlxsEk8ZQJFIlyyEF5DGBlCEnodSKjCM1KTk8pvj5I0vCqS78ZZB+lb/RT70/t1YS0vxnydcU6pKiMyrIuVwDYMBcgN36/ee+pG+UU+WPbwYp3nlVnZlSaUIGYkKDIxOUHQX8PCmhVxSSZvP0SRWjc98jHyRB95NQfUyat+8aLfYHJh2TNmTEK9kID2yupy5tL2a3herINKSbMi5yvVGW2crhkLYfExsFZXlRgXu3MgFuo0seV78xr0rNbU1hfLjBxqPDLU0213zyP72SiUpJhoMUrggMGsFIUEXIzm7HsqSeYUCudZJSNtuinPG1/mc3NwxWZGkiaJhHIrSMLZy8kTJqCbtYML9QBe9Qb4LdPRKmppvv2NLvKWKKqgZ1lilXNcKeFKr2JAJBIS3I0J45NCxz++xX7U25jX4ZjigUoS2szsCbWBtwxy186vjdH+pFM9O3zGX5ZKbaOL2nLbPk06KyAcwQbMBqCLg8xUbbK5fAvuaNClU35+JLthMe2JiMS82EGJQgQCUcQurFuIFVL2JYt6wJPPQk3vVe7KwWWqvMpQ6PsXm9L/RxjvZm8gB+NZ9R8KRytX2RQQoDfNewUtZQSzW1sqjmx6D5HlWeuClLDM9UFOSi+4bt46LGrxUBCwhiIbE2lbNlkZzo5yZbAXyknwJ0ahbKJ7PR/c7ldaoarS6vl/IX2hs7ExHNgo3Yu5d1Cqe2R2Wu4sI7jKw0upIBFzWDw+cpS9+LXGFx+pqvlVNYk0NYmEoQGXISASl82Unmub61jcZhz51fbHbPB5m2KjNpdCGqyo65vzN+mvT3U28vkeSaR1JlexDyBFtpZQmXRCLWXs3ykE31zW0rXLVOVXlom9j5UcS9STZ6CTPh2vlnXhkra4udDroQOo6ioaae2WMdRQxLMX3MTjwkU5EMhbhNZHIAIIOpUX0Ga5H+dbWkuDM4uEvd7GlbflXIMuHBOgJWUjTrYW8hf41FpG6PiEl1iZ/a+0+JM0iMyrfsC5BUdOuh7/GjBkstnKe9ZLTF73E8Phqi2UZ8wuXb63Xsr3WsaNpfPXWJYXAnsbbzwyl3vKCDdWOl+YIHIWPdbTSjgpr1U4yy2yXYu8E64hHed2Bb6QM5ylfrWUnKDbla2tgO6gVd9is3ZNCN/wCMr2oGzX5ZgRbvzEc/C3xpYNnt8fQpts72PJIDAojQdCiEse9tD5A08FNmtslL3Xg0ewMRMWmbFwCJI7EEIy2N+Q1OYctdfnUZJRNukttsbUkK74GPFpww5C6EsFPNTe1jaqHdjodaiLi8syA3Pj/r2+x/nS9ofoanMkxe6kbyO/GYZ3Z7ZOWYk9/jR7S/QSnhYNTucseEXhl7jtHMVPNiOgv3URuy+TNfDd7yH97MBBiIFxDyMqxgkFRfNcgWytbUsAAfGtEWmcnW1KUcy7GD2NtIwSZ8oe4sykkXvre46+Jv1qWDlUXuqW40Lb4RlHAw+RihCMGzWexsSCBpe35UYNb8Qco4wUew9qmGdZHLMl+2OZYWPtHU3sbnWjBlp1EoT3ZHcfvhiZA65giudMgsyi/IONfefK1BZPWTnldMkce88wwxgLsWLXEpYlgvVbnXn9a+guKMIjHUz8vY3z6k+wd4jAkglXjarkViMwJzX7RBOWw87d9Joso1kq01LL/Etjvnh7j+jvyB0YDXna1+QPX5UbTQ/EF/aVuD3ox0kjBAJbgsIuGGVbdVAGa495v41LquhkV9k5cc/It8QWKQvIgimZSZEUZbWYhGy/VJGtqx6iKTTRNt7U317ka4lgbqcmpPZ7IuxuxIW1yx1J6n4VV5sm0SlZKTWWXOM2mUOiqCjkBTZiy3vfs3Ci5IAJvax0JtW+/UuOFEtntjhp5KSVh2QoIVUVBmIJsigXJAAuefIc6wW2eZPcVWT3y3HiqysKALOLDBYVkCLK7H1XbKoXMQT3MdDz8qjOxxkoQWZNNrjP5fq+x0NNp6XHfc8L/J4fH4xXPDghyBjYqUU5b6GwPO3urJvvay5zi++I/9GtKlPhL7kybUxPazRuvbCrkdTdSTdz3AaEjxqt6m9NJXPv8AEsdO3TuX1VVS6qIjt3epsIcssz5idAupPj3W+Na6J621ZUsGpVUNZ2o7s7eR50LpM5ANiDpY/wAX82qN12qqe2UmN6ejptRJhtuNKDklzgaEEA+YYVGd+qqkt0v0ZKWjpXEooT2nuzh8+dnaPOqvwokHZuvatm0UE3sNbd1rV2Y3R8tSl1aX6HldRp642NZ4IJN3cK7KVmeJeTIyZydeauLAXHeNKcb65FLpg3wyg2hswx4psOCSRIEU21IYjKcvW4IP86XY54KZVtT2lnj9zMQsjLEFkivYS51Cjvz3N1I66GhpLuWS00s8dDU4nZkWICHjyfRosRIUWYoNW59b3qPlxu5TOvRqHCOEiD9lYv6+T7A/xUvYl6l3tb9A/ZSL+vk/6Y/xUexfMPbH6HP2Ui/r5P8Ap/8AtR7GvUftb9Dn7Kx//wBD/wDT/wDel7EvUPa36Hv9Rwxq/FmkkRkKZAttTYggliAQRcac6PLVPLfBn1N6shtmimn3cgGHnaEyyyoFKggLYZhmIVScxC3v8LCpV2Qn0OZ5MNrcXkQ2HsJZI2lnMiR3yIEAzM3MkF9Mq9dNSaJyUFmSK66sxbnksn3dwsuVYneB72vJ9IH8Ta2Rr93Z/Cuu+E3joT8mEl7rx9RLCbqS5JeMBA4KqhlNlY3JYAgE8gLMNOnXS14XViVEse9wNw7v4VCOJJJKQBmCAKt+tmOpA6aC9Uu+tDVNa6s8NurEUmMc7SFY2kjThEN2dbE37RI0sLam/hVkJwnwg8mLzhlRu/sj0l3UOECxl859W9wFDN0BJ5+BqSj6lVVW549C43f2HPhsQk868NY7sO0pLnKQFQKTe9+fK1JyjFZbLa6pQlufYkx+MjgVWxEmXMLqApZ3sQLgaC2vMsORte1Yo0ynmTNlOlsu5Qpgtv4WVwiSMrHQcVMin/jDMAToRmsNbXvpUpab0Zdb4bbXHOcliyEEgixGlu6s/R8nPeU8M5SEFS2y9B4YUbZegYY3szaReXEYfLlECxOhuDmSZM1+Q1zXvz6cuuuFfl6iixf/AFf48mySzppR/EW3h2LicRwvRzGACc3EZgultRlBuwv17/fXas17pscFDPGcnNq8OWohvcmucDBhOAw7SYqbOFN9Ab9AAgYkm5IAuRqRoKrWssscsxSWOPr8y7/T1W4qMstvuYrcvbEWDMgxGEnAcZo5pIswVbEXckDsEG5YXHPSscYvv1O9dYpYaWMehu5N2EfGRYiMCMRxlDGFC3vmseyQQNT2dQbDxrlPWaqbxTHCzxJ9OPkSkoOuVc+cnvaOwZHs8UojcoQAVAZidQC5GYeItpbpzrbp5XKtK1Ya44fD75FU6VlSTknjq+mPkQMXfhLOrJOQY1Jtw5SmvZYcmIN7HQnQWtalbVv95GbV6NTbsqef8Cd6x7ZehycPI2NpS2AzchlDZVzAdwe2YedW+balglukLxYdmPZUn4fjUI1ybwkxKLZf4HD5EAPPmfjXW09Xlww+pqhHaier+CYUCCkGAoAXx0JdCBz5j4VRqIb68EZrKKFHZTcEqw6i4Irj+9FmTmJ6nnZzd2LHxN/Lupyk5dWwbb6siqL5F1Ok08sefU5SFwe4pSpDKSCNQRzFOLcXlDzh5J2xEkhyi2pvlVVUMe9soFz4mrXbOfDJKTk8IW4VjlIyH+IWtfqfCoOLTwxOLTwzxtP9HfHxEskkzKXYlSiKVVFyrGrXIYtktyFuyde/oLGEegp1OyCjFEOJ/RjDkQJNKWJIZiEZeR5rpYAi2hY6635gJrWST5SHF2fNDBAuJZTLlKsVJNwhshJIBJy5QT/DWTUrlHG1qj5mY9COs5kNVevQbV6G3CJNFALE68gO7vJ6CuV4h4lVpMJrMn2NFOndgjicYGtZBoLBmJLWPTSwt4WNcq/xeyaW2OO5vj4esNSfyFJJXIKxuUJ5kBW07irAg386vXj1r5thGX5Gb/SFBfyptfmdwiSx3LNxrWyqURSLEaDUKALXHKxqFv8AEMLNsIxUFnLabZXX4fZCUp2T3egnHvZK7PGuBmQLZfpQqqCNLJlzh79LC1hzrq1XQtipwmn9P+CflylxjHzEJNsbTN0TDQKqt2Wknboe5QrW71PiCKz26qup+VKfKWMKPb7llemsWWln8Rnd+fFHErLjZMOEAN1iWXU2IW7E2ygm/LTwqEPEKJTSlnHq+hKWktjFtdzU44BynFQExOJI+5WAIBsNG53F7i9j3V2Uk8GFWShlevU8XqWF6FWEF6e1BhHDR0H0K7Gbew8ejSqT3L2j/wBv40nJJ5ZVK2C6srH3xivZI5X9wA/EmoSuiiv2qGeOSTFbxOgB9HLDmbPe3v7P3VStXCTwglqPREaYtswfMb89b+RHd4Vz3dJTcsle95CLa6xS3kDkuCbIubr1F76dK0aWz3nOTJRtSfJa4TbUEhssi5uWVuy3k1q6CnF9GXq2Eu488YPrAH3gH76HCL7E2k+x49GT2E+yPypeVD0I7V6HPRU9hPsj8qXk1+g9qOeiR+wv2RR5FX9qDYjnocfsL5UvZ6v7ULYg9Cj9gUnp6v7UPZErt4JFw+HeSMZZDZEIJBBfnY355A1QlVXDmKwbfD9PGy9ccLqI7uy4iZUMsaNAWIMt1S1r37Hq3J7OYKpvzJquUoYzZhfNm3WaelZUfi9P+yz2zvB6GiRBM7kXC5iLJrc5tTz5DpY9AKnLZhbTPodI7Orwv8ia71NC8cfBaXOFZSJzIWEnqhSUHutp53qKXJrWkU4Oe7GM9vTqWxw6TXkdXV7Asr3VlvyFgSNB099VVypvnKGHlHIv0mzltP5pnj9WR9x+0fzrR7JUZ/KiOGtRYc2l65sD6tueliBlAHSw868f47PTzuUUve7nS0SlGLcunYzi7XjIB+kAPUwyj5lLVL/RtRHnj7mj26p+pZ7OmR42kRlIBtbW51AIHjr91ZLfDptT8xpOKzj1+hGeqi2sLqLbX2/Fh2COGdiLkLYZQeVyepGoHdbUXq3QeBy1FfmWS256JfvoU3apQliKJZHjniV1JKNqLMyNpfQlGBBBuCAe/mKqj5/h18q01ys/I1aexWLK/wAP9SKUBVAGgGnw+P41B2Stscp9WaoraU+1drNE9lUFERWfsZs10DteTnFocq5ebCvTaTRUzoSkstr7fQ492ptVvXhG1aIoEVuarl8iQPkBW3SRlGqMZdUZbpKU8o8VpKzzI4AJPIAk+4amgD55t/bcszstysYNsgPO3td/3Vmslyc6+2Tk0juycGgVZHINzlAI0BJsPj+dYrpybwiEIrqy2WNEzMAq9WNgOXfWbdKXBZ0JC4te4t39NeVLDzgeeD1SA8LGASQNTa593Km28chgpNuYNmZnC9kKLm41tfW3gNPhWqicUimyL6ol3d29JE6oxLRnTKdcvip6e7lW6E3nBbp7pbtp9BrQdAKACgAoAKAE9rbMjxCBJMwCksCjWIJFuoIPl1NQnBSNOm1M6G5QX1Fdg7CXDGQhuJnsO0gFgNddTck210taqZaeE4uM1lMv1OvlbtwsYO7x4VfRZyigMFBuTyXOhYKbXFwPEmwqvTeHQrm1X/V6vgh/qLrxO34Y88GYOw509HaR0QcREQ3zFc7FwWAsLA3POtcNLu78rnoTt8bqgv8AbeJPHX1PpGJgFzkU3Zsx5/C9+XM6VRVRGuUp931ZknY5JRz0E60FWQpgVG2XxCSO/rRFiVIUFQv1QSBcWFhY91c7UeGae+W6ceS6N04rCZk59nIzZh2Gve6pCx85I3NvjW2K2pL0Kn1yWGztpHDRkOTLdrgkIltOuUW6Dko61yPEvC3q5qakovGDTRqPL7Fbt0yGXPxJMMZeDMGUEkoqWZByuC1ueh4YuLGunRV5VUa+u1JfYzylubfqa3dHDAYUM6WEkjOi3NgugHKxIuDY9efWqb9DTqJqdizgsrvnWsRLtXt6oVfco+/n86uq0tFa92KIytsl1YpidnwySJLLEHkS2ViWHI3GZQbNY9/3VcopLCIZGWa5JPM6mpETlAzjKCCDqCLEe+gDHba3bNyy3I9oC5/4l/EVVKGSi2hT6cGefZ8im4F+4qf5NVOt5Mk9PZHoM4vaUrIVZMt9CbHXz0F6zrT7ZbiD34w0VzTMVyljlHS5t5VPas5wV5ZK2PkIsXYg+P40vLh6BuZJhsRMGDAux8czA++m6srGCaU85G5DiJLhiFVtCNP8z86cdMl2L1TbLqXOxN2jcM4IHedCfADoD3mtMYJGmqhQ5NdVpcFABQAUAFABQAUAVW9Sk4SbL3KT/uh1J/A+4GtGkaVqbMPiO56eW09YeKPF4SMPcqVUEg2Kui5TY9/PmCCCPgpOVN0mgrjDU0Rz6fmIYzdQMjBJ5TIBeIyOciupBUsFF2AIGlrdbaCoXXeZHG1L6F+j0/s9u/c3xjk0spBY25XNVIvZ3gt7LeRoyB1EcG4DA+ANGQPMmGDavAjHvMQv5gA0hnhcAgIIw6AjUHh3I92a9j40Bye8RhuILSxCQA3AkjD2PeMwNvhQB6eNzzVvL/KgDnBb2W8jTyIOC3st5GjIBwW9lvI0ZAOC3st5GjIBwW9lvI0ZAOC3st5GlkCCfZiv60Vz35SD5jWnkBN93UPJZF91/wC8DSGRHdkd8nxA/KgDo3ZHfJ5D8qAJU3dQc1kb33/ugUcAOQbOCepFbxCm/nzoyIm4Ley3kaMjDgt7LeRp5EHBb2W8jRkA4Ley3kaMgHBb2W8jRkA4Ley3kaMgHBb2W8jRkA4Ley3kaMgeJsM5VlGZCylQ2QNlJBF8jdlvcdKTb7DWO6yhfZeyeBGUQSMC5clySSzasQAAqgnXKqgXpIlKW59El8hvgt7LeRp5IBwW9lvI08hg09QJBQAUAFABQAUAFAFXvFinjhLRmx6ta+UWJvY6cwB8aAKxtpyejO4lJAkRePwwCqMyh3ykFeyCdSCBbtA5TQB4feLh8NVk9IDyZeIcqkgyInZKhUfLmOqj6tiObUASRbZlkwjyHLDJwo5AwuyrxVDakqfV1GYqQB2iOYoASwu8MilAZFdTmBdytriSIZhJGArIoci4VddDYgmgCQ7zSPGxVFDjKRGGvI4Jj1QMAuR8xUM1uhuDoABrH7QmkjwZhZlMznOEyXsIpGK3lQ2sygHsg3FtNRQArHtnEwBhPkkIdIiwNgrGGJmZiFA4YJdibA+AGgAPA3qkBkJEYUC65iQpy8UXDakiQoCunK/O2oBqExRJH0bi6Zr9m1/Ztmvm+FvGgDPx70taEkRHiMAcrk5Swj7NiASwzkEAE6C6i5ygCO0N55WUcMqgsWaRGWykCS0ZLo44hyA2trcDS9yAT7SxuIXismIZU4ixjicFFQ5DIxMnCbKNVjGYPqCObBgAQTbbnIGSfKXjRnEirHwSXhzBhw3MZKM1i+YEnSwFAHmbeCQj6Kclgi8RH4QyBggLAhLswBMpa2QLzXpQBqdgYlpIFZiSbsMxt2srFQwKgBlIFwwAuCDYXtQBY0AFABQAUAFABQAUAFABQAUAFABQAUAFABQAUAFABQAUAFABagAoAKAOWoADQAtsxQIkAFhbkKAGqACgAoAKACgAoAKACgAoAKACg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>
              <a:latin typeface="Calibri" pitchFamily="34" charset="0"/>
            </a:endParaRPr>
          </a:p>
        </p:txBody>
      </p:sp>
      <p:pic>
        <p:nvPicPr>
          <p:cNvPr id="14340" name="Picture 8" descr="http://us.123rf.com/400wm/400/400/chudtsankov/chudtsankov1004/chudtsankov100400128/6792901-boy-scuola-libri-da-un-consiglio-di-gesso-iniziale-di-traspor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1763" y="1412875"/>
            <a:ext cx="266223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u="sng" dirty="0" smtClean="0"/>
              <a:t>ACCOGLIENZA NUOVI ISCRITTI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u="sng" dirty="0" smtClean="0"/>
              <a:t>CLASSI PRIME</a:t>
            </a:r>
            <a:r>
              <a:rPr lang="it-IT" sz="2800" b="1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ASSEMBLEA GENITORI:</a:t>
            </a:r>
            <a:r>
              <a:rPr lang="it-IT" sz="2800" dirty="0" smtClean="0"/>
              <a:t> si svolge una settimana circa prima dell’inizio delle lezioni.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In tale sede verrà indicato: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800" dirty="0" smtClean="0"/>
              <a:t>l’orario scaglionato di ingresso/uscita,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800" dirty="0" smtClean="0"/>
              <a:t>verrà indicata la classe di appartenenza,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800" dirty="0" smtClean="0"/>
              <a:t>conoscerete i docenti,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2800" dirty="0" smtClean="0"/>
              <a:t>verrà fornito un elenco del materiale occorrente.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 </a:t>
            </a:r>
            <a:r>
              <a:rPr lang="it-IT" sz="2800" b="1" dirty="0" smtClean="0"/>
              <a:t>ACQUISTATE SOLO LO ZAINO (NO Trolley) E L’ASTUCCIO </a:t>
            </a:r>
            <a:r>
              <a:rPr lang="it-IT" sz="28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dirty="0" smtClean="0"/>
              <a:t>Nella prima settimana di lezione, gli alunni </a:t>
            </a:r>
            <a:r>
              <a:rPr lang="it-IT" sz="2800" b="1" dirty="0" smtClean="0"/>
              <a:t>USCIRANNO DOPO LA MENSA.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Purtroppo a causa dell’emergenza sanitaria, il primo giorno di scuola NON sarà ammesso accompagnare i bimbi in classe.</a:t>
            </a:r>
          </a:p>
        </p:txBody>
      </p:sp>
      <p:pic>
        <p:nvPicPr>
          <p:cNvPr id="32770" name="Picture 2" descr="http://comps.canstockphoto.com/can-stock-photo_csp124442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0"/>
            <a:ext cx="3348037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333375"/>
            <a:ext cx="8640763" cy="633571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it-IT" b="1" dirty="0" smtClean="0"/>
              <a:t>USCITA DEGLI ALUNNI</a:t>
            </a:r>
          </a:p>
          <a:p>
            <a:pPr eaLnBrk="1" hangingPunct="1">
              <a:buFont typeface="Arial" charset="0"/>
              <a:buNone/>
              <a:defRPr/>
            </a:pPr>
            <a:endParaRPr lang="it-IT" b="1" dirty="0" smtClean="0"/>
          </a:p>
          <a:p>
            <a:pPr eaLnBrk="1" hangingPunct="1">
              <a:buFont typeface="Arial" charset="0"/>
              <a:buNone/>
              <a:defRPr/>
            </a:pPr>
            <a:endParaRPr lang="it-IT" b="1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it-IT" sz="2800" dirty="0" smtClean="0"/>
              <a:t>I bimbi andranno attesi all’uscita designata, secondo l’orario scaglionato che verrà comunicato il giorno dell’assemblea a settembre.</a:t>
            </a:r>
            <a:endParaRPr lang="it-IT" sz="2800" b="1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it-IT" sz="2800" dirty="0" smtClean="0"/>
              <a:t>Si consiglia di</a:t>
            </a:r>
            <a:r>
              <a:rPr lang="it-IT" sz="2800" b="1" dirty="0" smtClean="0"/>
              <a:t> delegare più persone di Vostra fiducia </a:t>
            </a:r>
            <a:r>
              <a:rPr lang="it-IT" sz="2800" dirty="0" smtClean="0"/>
              <a:t>attraverso un modulo, cui andrà allegata copia di un documento di riconoscimento.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it-IT" sz="2800" b="1" dirty="0" smtClean="0"/>
              <a:t>VI PREGHIAMO DI ESSERE PUNTUALI sia all’entrata che all’uscita. </a:t>
            </a:r>
            <a:r>
              <a:rPr lang="it-IT" sz="2800" dirty="0" smtClean="0"/>
              <a:t>Qualora non fosse possibile, il Comune mette a disposizione alcuni </a:t>
            </a:r>
            <a:r>
              <a:rPr lang="it-IT" sz="2800" b="1" dirty="0" smtClean="0"/>
              <a:t>servizi integrativi </a:t>
            </a:r>
            <a:r>
              <a:rPr lang="it-IT" sz="2800" dirty="0" smtClean="0"/>
              <a:t>a sostegno delle famiglie. </a:t>
            </a:r>
          </a:p>
        </p:txBody>
      </p:sp>
      <p:pic>
        <p:nvPicPr>
          <p:cNvPr id="34818" name="Picture 2" descr="http://1.bp.blogspot.com/-d0P7tdnS-F4/UFYuJQYT-EI/AAAAAAAADDc/a6idrxtoIqc/s400/Campa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404813"/>
            <a:ext cx="135731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350"/>
            <a:ext cx="8507413" cy="5865813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b="1" u="sng" dirty="0" smtClean="0"/>
              <a:t>RAPPORTI CON LA SCUOLA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ASSEMBLEA</a:t>
            </a:r>
            <a:r>
              <a:rPr lang="it-IT" dirty="0" smtClean="0"/>
              <a:t> PER L’ELEZIONE DEI RAPPRESENTANTI </a:t>
            </a:r>
            <a:r>
              <a:rPr lang="it-IT" dirty="0" err="1" smtClean="0"/>
              <a:t>DI</a:t>
            </a:r>
            <a:r>
              <a:rPr lang="it-IT" dirty="0" smtClean="0"/>
              <a:t> CLASSE </a:t>
            </a:r>
            <a:r>
              <a:rPr lang="it-IT" b="1" dirty="0" smtClean="0"/>
              <a:t>:  FINE OTTOBRE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RICEVIMENTO -  COLLOQUI INDIVIDUALI </a:t>
            </a:r>
            <a:r>
              <a:rPr lang="it-IT" dirty="0" smtClean="0"/>
              <a:t>PREVISTI DAL CALENDARIO SCOLASTICO: </a:t>
            </a:r>
            <a:r>
              <a:rPr lang="it-IT" b="1" dirty="0" smtClean="0"/>
              <a:t>DICEMBRE – APRILE (</a:t>
            </a:r>
            <a:r>
              <a:rPr lang="it-IT" b="1" dirty="0" err="1" smtClean="0"/>
              <a:t>Meet</a:t>
            </a:r>
            <a:r>
              <a:rPr lang="it-IT" b="1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CONDIVISIONE DOCUMENTI DI VALUTAZIONE: FEBBRAIO – GIUGNO (</a:t>
            </a:r>
            <a:r>
              <a:rPr lang="it-IT" b="1" dirty="0" err="1" smtClean="0"/>
              <a:t>Meet</a:t>
            </a:r>
            <a:r>
              <a:rPr lang="it-IT" b="1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dirty="0" smtClean="0"/>
          </a:p>
        </p:txBody>
      </p:sp>
      <p:pic>
        <p:nvPicPr>
          <p:cNvPr id="38914" name="Picture 2" descr="https://encrypted-tbn1.gstatic.com/images?q=tbn:ANd9GcTdVBhvLLxoEYF9W3PrpnBp5Bw4K0oXxSViBKUviIIo8FXR2-aLr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3788" y="476250"/>
            <a:ext cx="26225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40873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000" b="1" smtClean="0"/>
              <a:t>RISOLUZIONE DI PROBLEMI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000" smtClean="0"/>
              <a:t>Per problemi di carattere </a:t>
            </a:r>
            <a:r>
              <a:rPr lang="it-IT" sz="3000" b="1" smtClean="0"/>
              <a:t>AMMINISTRATIVO</a:t>
            </a:r>
            <a:r>
              <a:rPr lang="it-IT" sz="3000" smtClean="0"/>
              <a:t>, occorre rivolgersi alla  </a:t>
            </a:r>
            <a:r>
              <a:rPr lang="it-IT" sz="3000" b="1" smtClean="0"/>
              <a:t>SEGRETERIA DELL’ISTITUTO , negli orari di ricevimento.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000" smtClean="0"/>
              <a:t>Per problemi relativi alla DIDATTICA, all’INSERIMENTO, ai RAPPORTI INTERPERSONALI ecc …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700" b="1" smtClean="0"/>
              <a:t>RIVOLGETEVI ALLE VOSTRE INSEGNANTI 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700" b="1" smtClean="0">
                <a:solidFill>
                  <a:schemeClr val="accent2"/>
                </a:solidFill>
              </a:rPr>
              <a:t>QUANDO???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000" b="1" smtClean="0"/>
              <a:t>E’ possibile conferire con le insegnanti nei momenti istituzionali (colloqui)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it-IT" sz="3000" b="1" smtClean="0"/>
              <a:t>Se il problema è urgente, è possibile richiedere alle docenti, tramite diario, un colloquio straordinario. L’appuntamento vi verrà dato il prima possibile.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it-IT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6119812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b="1" dirty="0" smtClean="0"/>
              <a:t>L’INGRESSO ALLA SCUOLA PRIMARIA E’ UN MOMENTO IMPORTANTE PER VOI E PER I VOSTRI BIMBI!!!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b="1" dirty="0" smtClean="0"/>
              <a:t>“CARICATELI” POSITIVAMENTE!!!!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  <p:pic>
        <p:nvPicPr>
          <p:cNvPr id="43010" name="Picture 2" descr="http://us.cdn2.123rf.com/168nwm/atthameeni/atthameeni1210/atthameeni121000192/15861024-famiglia-felice-mano-disegnata-illustrazione-del-fumet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3284538"/>
            <a:ext cx="4908550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contenuto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335713"/>
          </a:xfrm>
          <a:solidFill>
            <a:srgbClr val="92D05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sz="4400" b="1" dirty="0" smtClean="0"/>
          </a:p>
          <a:p>
            <a:pPr eaLnBrk="1" hangingPunct="1">
              <a:buFont typeface="Arial" charset="0"/>
              <a:buNone/>
            </a:pPr>
            <a:r>
              <a:rPr lang="it-IT" sz="4400" b="1" dirty="0" smtClean="0"/>
              <a:t>LA SCUOLA PRIMARIA DI ARGELATO HA ATTUALMENTE DUE CORSI :</a:t>
            </a:r>
          </a:p>
          <a:p>
            <a:pPr eaLnBrk="1" hangingPunct="1"/>
            <a:r>
              <a:rPr lang="it-IT" sz="4400" b="1" dirty="0" smtClean="0"/>
              <a:t> A: dalla classe 1° alla classe 5° , </a:t>
            </a:r>
          </a:p>
          <a:p>
            <a:pPr marL="0" indent="0" eaLnBrk="1" hangingPunct="1">
              <a:buNone/>
            </a:pPr>
            <a:r>
              <a:rPr lang="it-IT" sz="4400" b="1" dirty="0"/>
              <a:t> </a:t>
            </a:r>
            <a:r>
              <a:rPr lang="it-IT" sz="4400" b="1" dirty="0" smtClean="0"/>
              <a:t>   B: dalla </a:t>
            </a:r>
            <a:r>
              <a:rPr lang="it-IT" sz="4400" b="1" dirty="0"/>
              <a:t>c</a:t>
            </a:r>
            <a:r>
              <a:rPr lang="it-IT" sz="4400" b="1" dirty="0" smtClean="0"/>
              <a:t>lasse 2° alla classe 5°,    </a:t>
            </a:r>
          </a:p>
          <a:p>
            <a:pPr marL="0" indent="0" eaLnBrk="1" hangingPunct="1">
              <a:buNone/>
            </a:pPr>
            <a:r>
              <a:rPr lang="it-IT" sz="4400" b="1" dirty="0"/>
              <a:t> </a:t>
            </a:r>
            <a:r>
              <a:rPr lang="it-IT" sz="4400" b="1" dirty="0" smtClean="0"/>
              <a:t>  per un totale di </a:t>
            </a:r>
            <a:r>
              <a:rPr lang="it-IT" sz="4400" b="1" dirty="0"/>
              <a:t>9</a:t>
            </a:r>
            <a:r>
              <a:rPr lang="it-IT" sz="4400" b="1" dirty="0" smtClean="0"/>
              <a:t> classi </a:t>
            </a:r>
          </a:p>
          <a:p>
            <a:pPr eaLnBrk="1" hangingPunct="1"/>
            <a:r>
              <a:rPr lang="it-IT" sz="4400" b="1" dirty="0" smtClean="0"/>
              <a:t>TUTTE le classi sono a 40 ore.</a:t>
            </a:r>
          </a:p>
          <a:p>
            <a:pPr eaLnBrk="1" hangingPunct="1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188913"/>
            <a:ext cx="8435975" cy="64801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ORARIO </a:t>
            </a:r>
            <a:r>
              <a:rPr lang="it-IT" sz="3000" b="1" dirty="0" err="1" smtClean="0"/>
              <a:t>DI</a:t>
            </a:r>
            <a:r>
              <a:rPr lang="it-IT" sz="3000" b="1" dirty="0" smtClean="0"/>
              <a:t> FUNZIONAMENTO: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INGRESSO: SCAGLIONATO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Dalle ore 8.15 alle ore 8.35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USCITA: SCAGLIONATA dalle ore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16.15 alle ore 16.35.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dirty="0" smtClean="0"/>
              <a:t>L’USCITA AVVIENE </a:t>
            </a:r>
            <a:r>
              <a:rPr lang="it-IT" sz="3000" b="1" dirty="0" smtClean="0"/>
              <a:t>DA TRE PORTE DIVERSE</a:t>
            </a:r>
            <a:r>
              <a:rPr lang="it-IT" sz="3000" dirty="0" smtClean="0"/>
              <a:t>: all’inizio dell’anno scolastico si daranno istruzioni in merito attraverso una cartellonistica.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dirty="0" smtClean="0"/>
              <a:t>L’Ente Locale offre diversi servizi , </a:t>
            </a:r>
            <a:r>
              <a:rPr lang="it-IT" sz="3000" u="sng" dirty="0" smtClean="0"/>
              <a:t>cui occorre iscriversi presso il Comune di </a:t>
            </a:r>
            <a:r>
              <a:rPr lang="it-IT" sz="3000" u="sng" dirty="0" err="1" smtClean="0"/>
              <a:t>Argelato</a:t>
            </a:r>
            <a:r>
              <a:rPr lang="it-IT" sz="3000" dirty="0" smtClean="0"/>
              <a:t>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dirty="0" smtClean="0"/>
              <a:t>-  </a:t>
            </a:r>
            <a:r>
              <a:rPr lang="it-IT" sz="3000" b="1" dirty="0" smtClean="0">
                <a:solidFill>
                  <a:srgbClr val="002060"/>
                </a:solidFill>
              </a:rPr>
              <a:t>PRE E POST SCUOLA  </a:t>
            </a:r>
            <a:r>
              <a:rPr lang="it-IT" sz="3000" b="1" dirty="0" smtClean="0"/>
              <a:t>( 7.30 – 8.35 mattino e 16.15 – 18.00 sera) 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dirty="0" smtClean="0"/>
              <a:t>-   </a:t>
            </a:r>
            <a:r>
              <a:rPr lang="it-IT" sz="3000" b="1" dirty="0" smtClean="0">
                <a:solidFill>
                  <a:srgbClr val="002060"/>
                </a:solidFill>
              </a:rPr>
              <a:t>TRASPORTO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t-IT" sz="3000" b="1" smtClean="0"/>
              <a:t>-  </a:t>
            </a:r>
            <a:r>
              <a:rPr lang="it-IT" sz="3000" b="1" smtClean="0">
                <a:solidFill>
                  <a:srgbClr val="002060"/>
                </a:solidFill>
              </a:rPr>
              <a:t>SERVIZIO </a:t>
            </a:r>
            <a:r>
              <a:rPr lang="it-IT" sz="3000" b="1" dirty="0" smtClean="0">
                <a:solidFill>
                  <a:srgbClr val="002060"/>
                </a:solidFill>
              </a:rPr>
              <a:t>MENSA </a:t>
            </a:r>
            <a:r>
              <a:rPr lang="it-IT" sz="3000" b="1" dirty="0" smtClean="0"/>
              <a:t>, comprensivo della merenda del mattino. (NON è possibile portare merende da casa se si usufruisce della mensa)</a:t>
            </a:r>
            <a:endParaRPr lang="it-IT" sz="3000" dirty="0" smtClean="0"/>
          </a:p>
        </p:txBody>
      </p:sp>
      <p:pic>
        <p:nvPicPr>
          <p:cNvPr id="18434" name="Picture 2" descr="http://www.aielloscuole.gov.it/images/school-kids-clipart1-300x14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260350"/>
            <a:ext cx="28575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it-IT" smtClean="0"/>
              <a:t>LA MENSA</a:t>
            </a:r>
          </a:p>
        </p:txBody>
      </p:sp>
      <p:sp>
        <p:nvSpPr>
          <p:cNvPr id="22530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31224" cy="4709120"/>
          </a:xfrm>
          <a:solidFill>
            <a:srgbClr val="CCFFFF"/>
          </a:solidFill>
        </p:spPr>
        <p:txBody>
          <a:bodyPr/>
          <a:lstStyle/>
          <a:p>
            <a:r>
              <a:rPr lang="it-IT" dirty="0" smtClean="0"/>
              <a:t>Il momento della mensa è su due turni:</a:t>
            </a:r>
          </a:p>
          <a:p>
            <a:pPr lvl="8"/>
            <a:r>
              <a:rPr lang="it-IT" sz="2800" dirty="0" smtClean="0"/>
              <a:t>il primo dalle 12.10</a:t>
            </a:r>
          </a:p>
          <a:p>
            <a:pPr lvl="8"/>
            <a:r>
              <a:rPr lang="it-IT" sz="2800" dirty="0"/>
              <a:t>i</a:t>
            </a:r>
            <a:r>
              <a:rPr lang="it-IT" sz="2800" dirty="0" smtClean="0"/>
              <a:t>l secondo dalle 13.10</a:t>
            </a:r>
            <a:endParaRPr lang="it-IT" sz="2800" dirty="0"/>
          </a:p>
          <a:p>
            <a:r>
              <a:rPr lang="it-IT" dirty="0"/>
              <a:t>I</a:t>
            </a:r>
            <a:r>
              <a:rPr lang="it-IT" dirty="0" smtClean="0"/>
              <a:t> bambini, insieme alle insegnanti, andranno in mensa ed occuperanno lo spazio a loro assegnato, i tavoli e le sedute rispettano le disposizioni legge sia per la sicurezza (es. evacuazione) e sia per l’emergenza sanitaria (es. 1 mt).</a:t>
            </a:r>
          </a:p>
          <a:p>
            <a:r>
              <a:rPr lang="it-IT" dirty="0" smtClean="0"/>
              <a:t>Il pranzo viene servito dal personale della </a:t>
            </a:r>
            <a:r>
              <a:rPr lang="it-IT" dirty="0" err="1" smtClean="0"/>
              <a:t>Dussman</a:t>
            </a:r>
            <a:r>
              <a:rPr lang="it-IT" dirty="0"/>
              <a:t>.</a:t>
            </a:r>
            <a:endParaRPr lang="it-IT" dirty="0" smtClean="0"/>
          </a:p>
        </p:txBody>
      </p:sp>
      <p:sp>
        <p:nvSpPr>
          <p:cNvPr id="22531" name="Rectangle 5"/>
          <p:cNvSpPr>
            <a:spLocks noGrp="1"/>
          </p:cNvSpPr>
          <p:nvPr>
            <p:ph type="body" sz="half" idx="2"/>
          </p:nvPr>
        </p:nvSpPr>
        <p:spPr>
          <a:xfrm>
            <a:off x="8100392" y="1600200"/>
            <a:ext cx="586408" cy="4525963"/>
          </a:xfrm>
          <a:solidFill>
            <a:srgbClr val="CCFFFF"/>
          </a:solidFill>
        </p:spPr>
        <p:txBody>
          <a:bodyPr/>
          <a:lstStyle/>
          <a:p>
            <a:pPr>
              <a:buNone/>
            </a:pPr>
            <a:r>
              <a:rPr lang="it-IT" dirty="0" smtClean="0"/>
              <a:t>.</a:t>
            </a:r>
          </a:p>
        </p:txBody>
      </p:sp>
      <p:sp>
        <p:nvSpPr>
          <p:cNvPr id="22532" name="AutoShape 7" descr="2Q=="/>
          <p:cNvSpPr>
            <a:spLocks noChangeAspect="1" noChangeArrowheads="1"/>
          </p:cNvSpPr>
          <p:nvPr/>
        </p:nvSpPr>
        <p:spPr bwMode="auto">
          <a:xfrm>
            <a:off x="0" y="-477838"/>
            <a:ext cx="1028700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33" name="AutoShape 9" descr="2Q=="/>
          <p:cNvSpPr>
            <a:spLocks noChangeAspect="1" noChangeArrowheads="1"/>
          </p:cNvSpPr>
          <p:nvPr/>
        </p:nvSpPr>
        <p:spPr bwMode="auto">
          <a:xfrm>
            <a:off x="0" y="-477838"/>
            <a:ext cx="1028700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534" name="AutoShape 11" descr="2Q=="/>
          <p:cNvSpPr>
            <a:spLocks noChangeAspect="1" noChangeArrowheads="1"/>
          </p:cNvSpPr>
          <p:nvPr/>
        </p:nvSpPr>
        <p:spPr bwMode="auto">
          <a:xfrm>
            <a:off x="0" y="-477838"/>
            <a:ext cx="1028700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404813"/>
            <a:ext cx="8435975" cy="6119812"/>
          </a:xfrm>
          <a:solidFill>
            <a:schemeClr val="accent5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000" u="sng" dirty="0" smtClean="0"/>
              <a:t>Le CLASSI: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/>
              <a:t>La composizione delle classi prime avviene, generalmente, in settembre, ad opera di una </a:t>
            </a:r>
            <a:r>
              <a:rPr lang="it-IT" sz="3600" b="1" dirty="0" smtClean="0"/>
              <a:t>COMMISSIONE PREDISPOSTA DALL’I.C</a:t>
            </a:r>
            <a:r>
              <a:rPr lang="it-IT" sz="3600" dirty="0" smtClean="0"/>
              <a:t>. Ciò consente di formare gruppi eterogenei/omogenei.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  <p:pic>
        <p:nvPicPr>
          <p:cNvPr id="23554" name="Picture 2" descr="Visualizza dettagl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3500438"/>
            <a:ext cx="2663825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CasellaDiTesto 3"/>
          <p:cNvSpPr txBox="1">
            <a:spLocks noChangeArrowheads="1"/>
          </p:cNvSpPr>
          <p:nvPr/>
        </p:nvSpPr>
        <p:spPr bwMode="auto">
          <a:xfrm>
            <a:off x="539750" y="4149725"/>
            <a:ext cx="467995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 b="1">
                <a:latin typeface="Calibri" pitchFamily="34" charset="0"/>
              </a:rPr>
              <a:t>PRIMA DI TALE PERIODO NON E’ POSSIBILE SAPERE IN QUALE CLASSE E’ STATO INSERITO IL PROPRIO FIGLIO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it-IT" sz="4000" smtClean="0"/>
              <a:t>Quali materie studieranno i nostri piccoli alunni?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it-IT" dirty="0" smtClean="0"/>
              <a:t>ITALIANO			ED. </a:t>
            </a:r>
            <a:r>
              <a:rPr lang="it-IT" dirty="0" smtClean="0"/>
              <a:t>FISIC</a:t>
            </a:r>
            <a:r>
              <a:rPr lang="it-IT" dirty="0" smtClean="0"/>
              <a:t>A</a:t>
            </a:r>
            <a:endParaRPr lang="it-IT" dirty="0" smtClean="0"/>
          </a:p>
          <a:p>
            <a:r>
              <a:rPr lang="it-IT" dirty="0" smtClean="0"/>
              <a:t>MATEMATICA			ED. MUSICALE</a:t>
            </a:r>
          </a:p>
          <a:p>
            <a:r>
              <a:rPr lang="it-IT" dirty="0" smtClean="0"/>
              <a:t>STORIA				ARTE e IMMAGINE</a:t>
            </a:r>
          </a:p>
          <a:p>
            <a:r>
              <a:rPr lang="it-IT" dirty="0" smtClean="0"/>
              <a:t>SCIENZE				</a:t>
            </a:r>
            <a:r>
              <a:rPr lang="it-IT" dirty="0" err="1" smtClean="0"/>
              <a:t>I.R.C.</a:t>
            </a:r>
            <a:r>
              <a:rPr lang="it-IT" dirty="0" smtClean="0"/>
              <a:t>/A.A.</a:t>
            </a:r>
          </a:p>
          <a:p>
            <a:r>
              <a:rPr lang="it-IT" dirty="0" smtClean="0"/>
              <a:t>GEOGRAFIA			</a:t>
            </a:r>
          </a:p>
          <a:p>
            <a:r>
              <a:rPr lang="it-IT" dirty="0" smtClean="0"/>
              <a:t>INGLESE</a:t>
            </a:r>
          </a:p>
          <a:p>
            <a:r>
              <a:rPr lang="it-IT" dirty="0" smtClean="0"/>
              <a:t>ED. CIVICA</a:t>
            </a:r>
          </a:p>
          <a:p>
            <a:endParaRPr lang="it-IT" dirty="0" smtClean="0"/>
          </a:p>
        </p:txBody>
      </p:sp>
      <p:pic>
        <p:nvPicPr>
          <p:cNvPr id="25603" name="Picture 2" descr="http://us.123rf.com/400wm/400/400/clairev/clairev1108/clairev110800042/10354235-tema-di-scuola-con-lettere-a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42402">
            <a:off x="5003800" y="4365625"/>
            <a:ext cx="2771775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egnaposto contenuto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91250"/>
          </a:xfrm>
          <a:solidFill>
            <a:srgbClr val="FFCC66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sz="4000" b="1" dirty="0" smtClean="0"/>
              <a:t>I PROGETTI E LE ATTIVITA’ PREVISTI PER IL PRESENTE ANNO SCOLASTICO</a:t>
            </a:r>
            <a:r>
              <a:rPr lang="it-IT" dirty="0" smtClean="0"/>
              <a:t>:</a:t>
            </a:r>
          </a:p>
          <a:p>
            <a:pPr eaLnBrk="1" hangingPunct="1"/>
            <a:r>
              <a:rPr lang="it-IT" sz="2200" dirty="0" smtClean="0"/>
              <a:t>ATTIVITA’ ACCOGLIENZA </a:t>
            </a:r>
          </a:p>
          <a:p>
            <a:pPr eaLnBrk="1" hangingPunct="1"/>
            <a:r>
              <a:rPr lang="it-IT" sz="2200" dirty="0" smtClean="0"/>
              <a:t>ATTIVITA’ BIBLIOTECA</a:t>
            </a:r>
          </a:p>
          <a:p>
            <a:pPr eaLnBrk="1" hangingPunct="1"/>
            <a:r>
              <a:rPr lang="it-IT" sz="2200" dirty="0" smtClean="0"/>
              <a:t>ATTIVITA’ GEOVEST-HERA-COOP-CONAD</a:t>
            </a:r>
          </a:p>
          <a:p>
            <a:pPr eaLnBrk="1" hangingPunct="1"/>
            <a:r>
              <a:rPr lang="it-IT" sz="2200" dirty="0" smtClean="0"/>
              <a:t>PROGETTO SCREENING PRO-DSA e </a:t>
            </a:r>
            <a:r>
              <a:rPr lang="it-IT" sz="2200" dirty="0" smtClean="0"/>
              <a:t>LABORATORIO</a:t>
            </a:r>
            <a:endParaRPr lang="it-IT" sz="2200" dirty="0" smtClean="0"/>
          </a:p>
          <a:p>
            <a:pPr eaLnBrk="1" hangingPunct="1"/>
            <a:r>
              <a:rPr lang="it-IT" sz="2200" dirty="0" smtClean="0"/>
              <a:t>ATTIVITA’ CONSIGLIO COMUNALE RAGAZZI</a:t>
            </a:r>
          </a:p>
          <a:p>
            <a:pPr eaLnBrk="1" hangingPunct="1"/>
            <a:r>
              <a:rPr lang="it-IT" sz="2200" dirty="0" smtClean="0"/>
              <a:t>PROGETTO ALFABETIZZAZIONE STRANIERI</a:t>
            </a:r>
          </a:p>
          <a:p>
            <a:pPr eaLnBrk="1" hangingPunct="1"/>
            <a:r>
              <a:rPr lang="it-IT" sz="2200" dirty="0" smtClean="0"/>
              <a:t>PROGETTO PSICOMOTRICITA’ CL 1°</a:t>
            </a:r>
          </a:p>
          <a:p>
            <a:pPr eaLnBrk="1" hangingPunct="1"/>
            <a:r>
              <a:rPr lang="it-IT" sz="2200" dirty="0" smtClean="0"/>
              <a:t>ATTIVITA’ </a:t>
            </a:r>
            <a:r>
              <a:rPr lang="it-IT" sz="2200" dirty="0" smtClean="0"/>
              <a:t>CODE WEEK</a:t>
            </a:r>
            <a:endParaRPr lang="it-IT" sz="2200" dirty="0" smtClean="0"/>
          </a:p>
          <a:p>
            <a:pPr eaLnBrk="1" hangingPunct="1"/>
            <a:r>
              <a:rPr lang="it-IT" sz="2200" dirty="0" smtClean="0"/>
              <a:t>SPORTELLO </a:t>
            </a:r>
            <a:r>
              <a:rPr lang="it-IT" sz="2200" dirty="0" smtClean="0"/>
              <a:t>D’ASCOLTO</a:t>
            </a:r>
          </a:p>
          <a:p>
            <a:pPr eaLnBrk="1" hangingPunct="1"/>
            <a:r>
              <a:rPr lang="it-IT" sz="2200" dirty="0" smtClean="0"/>
              <a:t>LETTORATO DI INGLESE CLASSI 3°-4°-5°</a:t>
            </a:r>
            <a:endParaRPr lang="it-IT" sz="2200" dirty="0" smtClean="0"/>
          </a:p>
          <a:p>
            <a:pPr eaLnBrk="1" hangingPunct="1">
              <a:buNone/>
            </a:pPr>
            <a:endParaRPr lang="it-IT" dirty="0" smtClean="0"/>
          </a:p>
          <a:p>
            <a:pPr eaLnBrk="1" hangingPunct="1">
              <a:buFont typeface="Arial" charset="0"/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egnaposto contenuto 2"/>
          <p:cNvSpPr>
            <a:spLocks noGrp="1"/>
          </p:cNvSpPr>
          <p:nvPr>
            <p:ph idx="1"/>
          </p:nvPr>
        </p:nvSpPr>
        <p:spPr>
          <a:xfrm>
            <a:off x="323850" y="188913"/>
            <a:ext cx="8640763" cy="6480175"/>
          </a:xfrm>
          <a:solidFill>
            <a:srgbClr val="92D05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t-IT" sz="4000" b="1" dirty="0" smtClean="0"/>
              <a:t>SCREENING</a:t>
            </a:r>
          </a:p>
          <a:p>
            <a:pPr eaLnBrk="1" hangingPunct="1">
              <a:buFont typeface="Arial" charset="0"/>
              <a:buNone/>
            </a:pPr>
            <a:r>
              <a:rPr lang="it-IT" b="1" dirty="0" smtClean="0"/>
              <a:t>Da parecchi anni, nelle classi </a:t>
            </a:r>
            <a:r>
              <a:rPr lang="it-IT" b="1" u="sng" dirty="0" smtClean="0"/>
              <a:t>PRIME</a:t>
            </a:r>
            <a:r>
              <a:rPr lang="it-IT" b="1" dirty="0" smtClean="0"/>
              <a:t> e nelle classi </a:t>
            </a:r>
            <a:r>
              <a:rPr lang="it-IT" b="1" u="sng" dirty="0" smtClean="0"/>
              <a:t>SECONDE</a:t>
            </a:r>
            <a:r>
              <a:rPr lang="it-IT" b="1" dirty="0" smtClean="0"/>
              <a:t>,  viene effettuato lo SCREENING PER L’INDIVIDUAZIONE PRECOCE DI DIFFICOLTA’ NELL’APPRENDIMENTO DELLA LETTO-SCRITTURA.</a:t>
            </a:r>
          </a:p>
          <a:p>
            <a:pPr eaLnBrk="1" hangingPunct="1">
              <a:buFont typeface="Arial" charset="0"/>
              <a:buNone/>
            </a:pPr>
            <a:r>
              <a:rPr lang="it-IT" b="1" dirty="0" smtClean="0"/>
              <a:t>LE SOMMINISTRAZIONI DEI TEST, previsti nelle classi prime, SONO DUE e vengono effettuati dalle docenti, durante l’orario scolastico . </a:t>
            </a:r>
          </a:p>
          <a:p>
            <a:pPr eaLnBrk="1" hangingPunct="1">
              <a:buFont typeface="Arial" charset="0"/>
              <a:buNone/>
            </a:pPr>
            <a:r>
              <a:rPr lang="it-IT" b="1" dirty="0" smtClean="0"/>
              <a:t>I periodi di somministrazione sono a FINE GENNAIO E APRILE.</a:t>
            </a:r>
          </a:p>
          <a:p>
            <a:pPr eaLnBrk="1" hangingPunct="1">
              <a:buFont typeface="Arial" charset="0"/>
              <a:buNone/>
            </a:pPr>
            <a:endParaRPr lang="it-IT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40873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3000" b="1" u="sng" dirty="0" smtClean="0"/>
              <a:t>LA SCUOLA HA DELLE REGOLE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3000" b="1" u="sng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3000" b="1" u="sng" dirty="0" smtClean="0"/>
              <a:t>REGOLAMENTO di ISTITUTO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3000" b="1" u="sng" dirty="0" smtClean="0"/>
              <a:t>REGOLAMENTO di DISCIPLINA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3000" b="1" u="sng" dirty="0" smtClean="0"/>
              <a:t>PATTO di CORRESPONSABILITA’ EDUCATIVA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3000" b="1" u="sng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3000" b="1" dirty="0" smtClean="0"/>
              <a:t>    SUL SITO INTERNET DELL’IC COMPRENSIVO di ARGELATO, TROVERETE DOCUMENTI, NOTIZIE IN EVIDENZA, REGOLAMENTI, STAFF, ORARI </a:t>
            </a:r>
            <a:r>
              <a:rPr lang="it-IT" sz="3000" b="1" dirty="0" err="1" smtClean="0"/>
              <a:t>DI</a:t>
            </a:r>
            <a:r>
              <a:rPr lang="it-IT" sz="3000" b="1" dirty="0" smtClean="0"/>
              <a:t> RICEVIMENTO E FUNZIONAMENTO , LAVORI di  CLASSE ecc …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3000" b="1" dirty="0" smtClean="0">
                <a:solidFill>
                  <a:srgbClr val="0070C0"/>
                </a:solidFill>
              </a:rPr>
              <a:t>                        www.icargelato.edu.it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3000" b="1" dirty="0" smtClean="0"/>
          </a:p>
        </p:txBody>
      </p:sp>
      <p:pic>
        <p:nvPicPr>
          <p:cNvPr id="30722" name="Picture 2" descr="http://us.123rf.com/400wm/400/400/clairev/clairev1108/clairev110800042/10354235-tema-di-scuola-con-lettere-ab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404813"/>
            <a:ext cx="2771775" cy="184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767</Words>
  <Application>Microsoft Office PowerPoint</Application>
  <PresentationFormat>Presentazione su schermo (4:3)</PresentationFormat>
  <Paragraphs>104</Paragraphs>
  <Slides>14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 BENVENUTI  NELLA  SCUOLA  PRIMARIA  “P. BORSELLINO” di ARGELATO </vt:lpstr>
      <vt:lpstr>Presentazione standard di PowerPoint</vt:lpstr>
      <vt:lpstr>Presentazione standard di PowerPoint</vt:lpstr>
      <vt:lpstr>LA MENSA</vt:lpstr>
      <vt:lpstr>Presentazione standard di PowerPoint</vt:lpstr>
      <vt:lpstr>Quali materie studieranno i nostri piccoli alunni?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SCUOLA PRIMARIA G.FALCONE</dc:title>
  <dc:creator>grazia</dc:creator>
  <cp:lastModifiedBy>Michela</cp:lastModifiedBy>
  <cp:revision>67</cp:revision>
  <dcterms:created xsi:type="dcterms:W3CDTF">2014-01-19T18:03:54Z</dcterms:created>
  <dcterms:modified xsi:type="dcterms:W3CDTF">2022-01-13T10:42:01Z</dcterms:modified>
</cp:coreProperties>
</file>